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5" r:id="rId1"/>
  </p:sldMasterIdLst>
  <p:notesMasterIdLst>
    <p:notesMasterId r:id="rId21"/>
  </p:notesMasterIdLst>
  <p:sldIdLst>
    <p:sldId id="256" r:id="rId2"/>
    <p:sldId id="372" r:id="rId3"/>
    <p:sldId id="373" r:id="rId4"/>
    <p:sldId id="385" r:id="rId5"/>
    <p:sldId id="384" r:id="rId6"/>
    <p:sldId id="388" r:id="rId7"/>
    <p:sldId id="344" r:id="rId8"/>
    <p:sldId id="378" r:id="rId9"/>
    <p:sldId id="389" r:id="rId10"/>
    <p:sldId id="371" r:id="rId11"/>
    <p:sldId id="386" r:id="rId12"/>
    <p:sldId id="375" r:id="rId13"/>
    <p:sldId id="390" r:id="rId14"/>
    <p:sldId id="377" r:id="rId15"/>
    <p:sldId id="379" r:id="rId16"/>
    <p:sldId id="380" r:id="rId17"/>
    <p:sldId id="387" r:id="rId18"/>
    <p:sldId id="381" r:id="rId19"/>
    <p:sldId id="382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5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5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5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5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5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5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5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5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5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C00000"/>
    <a:srgbClr val="007635"/>
    <a:srgbClr val="DDDDDD"/>
    <a:srgbClr val="CCCCFF"/>
    <a:srgbClr val="000000"/>
    <a:srgbClr val="A50021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1" autoAdjust="0"/>
    <p:restoredTop sz="93904" autoAdjust="0"/>
  </p:normalViewPr>
  <p:slideViewPr>
    <p:cSldViewPr>
      <p:cViewPr>
        <p:scale>
          <a:sx n="75" d="100"/>
          <a:sy n="75" d="100"/>
        </p:scale>
        <p:origin x="-1020" y="-7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1A007E57-92E0-4F78-BAB5-0058B5FA16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06410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D54B336-36F1-43DE-84EE-D0560F8CEB29}" type="slidenum">
              <a:rPr lang="ru-RU" altLang="ru-RU" sz="1200" b="0">
                <a:latin typeface="Comic Sans MS" pitchFamily="66" charset="0"/>
              </a:rPr>
              <a:pPr algn="r"/>
              <a:t>2</a:t>
            </a:fld>
            <a:endParaRPr lang="ru-RU" altLang="ru-RU" sz="1200" b="0">
              <a:latin typeface="Comic Sans MS" pitchFamily="66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6565E67-B9F3-4589-929B-E5D2D00F5718}" type="slidenum">
              <a:rPr lang="ru-RU" altLang="ru-RU" sz="1200" b="0">
                <a:latin typeface="Comic Sans MS" pitchFamily="66" charset="0"/>
              </a:rPr>
              <a:pPr algn="r"/>
              <a:t>12</a:t>
            </a:fld>
            <a:endParaRPr lang="ru-RU" altLang="ru-RU" sz="1200" b="0">
              <a:latin typeface="Comic Sans MS" pitchFamily="66" charset="0"/>
            </a:endParaRP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5D3E6C-0481-429F-8AD4-8D01DD17EAD4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1459422-890D-4841-AAE3-42A81F06D1BB}" type="slidenum">
              <a:rPr lang="ru-RU" altLang="ru-RU" sz="1200" b="0">
                <a:latin typeface="Comic Sans MS" pitchFamily="66" charset="0"/>
              </a:rPr>
              <a:pPr algn="r"/>
              <a:t>4</a:t>
            </a:fld>
            <a:endParaRPr lang="ru-RU" altLang="ru-RU" sz="1200" b="0">
              <a:latin typeface="Comic Sans MS" pitchFamily="66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A2E0D5E-78AC-4420-A247-02856A6D9FD9}" type="slidenum">
              <a:rPr lang="ru-RU" altLang="ru-RU" sz="1200" b="0">
                <a:latin typeface="Comic Sans MS" pitchFamily="66" charset="0"/>
              </a:rPr>
              <a:pPr algn="r"/>
              <a:t>5</a:t>
            </a:fld>
            <a:endParaRPr lang="ru-RU" altLang="ru-RU" sz="1200" b="0">
              <a:latin typeface="Comic Sans MS" pitchFamily="66" charset="0"/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208F43C-EBBD-4B5B-86B5-E513CF6243C7}" type="slidenum">
              <a:rPr lang="ru-RU" altLang="ru-RU" sz="1200" b="0">
                <a:latin typeface="Comic Sans MS" pitchFamily="66" charset="0"/>
              </a:rPr>
              <a:pPr algn="r"/>
              <a:t>6</a:t>
            </a:fld>
            <a:endParaRPr lang="ru-RU" altLang="ru-RU" sz="1200" b="0">
              <a:latin typeface="Comic Sans MS" pitchFamily="66" charset="0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2899145-CCD6-439C-BE09-193E7BB65137}" type="slidenum">
              <a:rPr lang="ru-RU" altLang="ru-RU" sz="1200" b="0">
                <a:latin typeface="Comic Sans MS" pitchFamily="66" charset="0"/>
              </a:rPr>
              <a:pPr algn="r"/>
              <a:t>7</a:t>
            </a:fld>
            <a:endParaRPr lang="ru-RU" altLang="ru-RU" sz="1200" b="0">
              <a:latin typeface="Comic Sans MS" pitchFamily="66" charset="0"/>
            </a:endParaRPr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B603134-F93C-4D9D-8E79-61F186F097F5}" type="slidenum">
              <a:rPr lang="ru-RU" altLang="ru-RU" sz="1200" b="0">
                <a:latin typeface="Comic Sans MS" pitchFamily="66" charset="0"/>
              </a:rPr>
              <a:pPr algn="r"/>
              <a:t>8</a:t>
            </a:fld>
            <a:endParaRPr lang="ru-RU" altLang="ru-RU" sz="1200" b="0">
              <a:latin typeface="Comic Sans MS" pitchFamily="66" charset="0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3FB9F76-D4FC-44A9-8DDF-EE2382242DEC}" type="slidenum">
              <a:rPr lang="ru-RU" sz="1200" b="0">
                <a:latin typeface="Comic Sans MS" pitchFamily="66" charset="0"/>
              </a:rPr>
              <a:pPr algn="r"/>
              <a:t>9</a:t>
            </a:fld>
            <a:endParaRPr lang="ru-RU" sz="1200" b="0">
              <a:latin typeface="Comic Sans MS" pitchFamily="66" charset="0"/>
            </a:endParaRPr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EDC8B18-7770-4B6D-8DBA-CF23F6D6956E}" type="slidenum">
              <a:rPr lang="ru-RU" altLang="ru-RU" sz="1200" b="0">
                <a:latin typeface="Comic Sans MS" pitchFamily="66" charset="0"/>
              </a:rPr>
              <a:pPr algn="r"/>
              <a:t>10</a:t>
            </a:fld>
            <a:endParaRPr lang="ru-RU" altLang="ru-RU" sz="1200" b="0">
              <a:latin typeface="Comic Sans MS" pitchFamily="66" charset="0"/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0E2894-CE6E-4E0D-8389-7B84CE25BAE2}" type="datetimeFigureOut">
              <a:rPr lang="ru-RU" smtClean="0"/>
              <a:pPr>
                <a:defRPr/>
              </a:pPr>
              <a:t>09.03.2016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82C58F-9380-4094-A26D-35D28FD9EF7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847DC8-0FBE-4B3D-8959-CDD7F1DBB7D9}" type="datetimeFigureOut">
              <a:rPr lang="ru-RU" smtClean="0"/>
              <a:pPr>
                <a:defRPr/>
              </a:pPr>
              <a:t>09.03.2016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C06369-1C58-4A6F-A94C-80244DF09BF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92B80C-B2FE-45E1-814B-9EEBB0364758}" type="datetimeFigureOut">
              <a:rPr lang="ru-RU" smtClean="0"/>
              <a:pPr>
                <a:defRPr/>
              </a:pPr>
              <a:t>09.03.2016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B5F8BF-7354-41BB-8323-511DD8C577C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25AEA8-1E28-410C-A7E5-C78791C9CB0A}" type="datetimeFigureOut">
              <a:rPr lang="ru-RU" smtClean="0"/>
              <a:pPr>
                <a:defRPr/>
              </a:pPr>
              <a:t>09.03.2016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9033A3-1B6E-499B-8202-0AD0EEC43E5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DF2297-D66A-41DA-BF97-E28E8031071F}" type="datetimeFigureOut">
              <a:rPr lang="ru-RU" smtClean="0"/>
              <a:pPr>
                <a:defRPr/>
              </a:pPr>
              <a:t>09.03.2016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E9A1AF-A149-4EC7-A86D-A49DFCBC73B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A0E5A3-C813-440D-8433-0365FAEEF985}" type="datetimeFigureOut">
              <a:rPr lang="ru-RU" smtClean="0"/>
              <a:pPr>
                <a:defRPr/>
              </a:pPr>
              <a:t>09.03.2016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EE0BCE-80CA-4F69-A670-E85280FA35F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434ED5-39F3-4D42-953B-43E981BF07B5}" type="datetimeFigureOut">
              <a:rPr lang="ru-RU" smtClean="0"/>
              <a:pPr>
                <a:defRPr/>
              </a:pPr>
              <a:t>09.03.2016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B4EA17-BE2A-4DCE-9601-BB8FDCD259F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B05F78-4E99-4ADB-AA95-1F63E59D3356}" type="datetimeFigureOut">
              <a:rPr lang="ru-RU" smtClean="0"/>
              <a:pPr>
                <a:defRPr/>
              </a:pPr>
              <a:t>09.03.2016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95D500-AEB7-446F-A959-15991F62712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BC22E6-5379-47B2-8B52-26AF6E5C5A8A}" type="datetimeFigureOut">
              <a:rPr lang="ru-RU" smtClean="0"/>
              <a:pPr>
                <a:defRPr/>
              </a:pPr>
              <a:t>09.03.2016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3E577E-582E-4E73-A0C8-1A4B6614FDB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56F0B7-372B-43A4-96E7-2DB54C2431B0}" type="datetimeFigureOut">
              <a:rPr lang="ru-RU" smtClean="0"/>
              <a:pPr>
                <a:defRPr/>
              </a:pPr>
              <a:t>09.03.2016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974B498-0E81-4DC0-AB9B-704A902AE3B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59E49E-3CF7-41F0-A022-185260CB49B8}" type="datetimeFigureOut">
              <a:rPr lang="ru-RU" smtClean="0"/>
              <a:pPr>
                <a:defRPr/>
              </a:pPr>
              <a:t>09.03.2016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1F9A1A-E033-49AF-9B53-06894EF38A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7CBD15D-F547-4CA0-B5F9-3D198673C15F}" type="datetimeFigureOut">
              <a:rPr lang="ru-RU" smtClean="0"/>
              <a:pPr>
                <a:defRPr/>
              </a:pPr>
              <a:t>09.03.2016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1DB2FD1-B04F-4A09-8A6C-2B6B4BDC44D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6" r:id="rId1"/>
    <p:sldLayoutId id="2147484037" r:id="rId2"/>
    <p:sldLayoutId id="2147484038" r:id="rId3"/>
    <p:sldLayoutId id="2147484039" r:id="rId4"/>
    <p:sldLayoutId id="2147484040" r:id="rId5"/>
    <p:sldLayoutId id="2147484041" r:id="rId6"/>
    <p:sldLayoutId id="2147484042" r:id="rId7"/>
    <p:sldLayoutId id="2147484043" r:id="rId8"/>
    <p:sldLayoutId id="2147484044" r:id="rId9"/>
    <p:sldLayoutId id="2147484045" r:id="rId10"/>
    <p:sldLayoutId id="214748404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r>
              <a:rPr lang="ru-RU" sz="1400" dirty="0" smtClean="0">
                <a:latin typeface="Comic Sans MS" pitchFamily="66" charset="0"/>
                <a:cs typeface="+mn-cs"/>
              </a:rPr>
              <a:t>20</a:t>
            </a:r>
            <a:fld id="{BCD43EA3-B094-47B6-95B5-2B6B66C82C81}" type="slidenum">
              <a:rPr lang="ru-RU" sz="1400" smtClean="0">
                <a:latin typeface="Comic Sans MS" pitchFamily="66" charset="0"/>
                <a:cs typeface="+mn-cs"/>
              </a:rPr>
              <a:pPr>
                <a:defRPr/>
              </a:pPr>
              <a:t>1</a:t>
            </a:fld>
            <a:r>
              <a:rPr lang="ru-RU" sz="1400" dirty="0" err="1" smtClean="0">
                <a:latin typeface="Comic Sans MS" pitchFamily="66" charset="0"/>
                <a:cs typeface="+mn-cs"/>
              </a:rPr>
              <a:t>4год</a:t>
            </a:r>
            <a:endParaRPr lang="ru-RU" sz="1400" dirty="0">
              <a:latin typeface="Comic Sans MS" pitchFamily="66" charset="0"/>
              <a:cs typeface="+mn-cs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55576" y="836712"/>
            <a:ext cx="7772400" cy="1649412"/>
          </a:xfrm>
          <a:effectLst>
            <a:outerShdw dist="45791" dir="2021404" algn="ctr" rotWithShape="0">
              <a:schemeClr val="bg2"/>
            </a:outerShdw>
          </a:effectLst>
        </p:spPr>
        <p:txBody>
          <a:bodyPr anchor="b">
            <a:normAutofit fontScale="90000"/>
          </a:bodyPr>
          <a:lstStyle/>
          <a:p>
            <a:pPr algn="ctr" eaLnBrk="1" hangingPunct="1">
              <a:defRPr/>
            </a:pP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Организационно-управленческое проектирование внедрения ФГОС ДО</a:t>
            </a:r>
            <a:endParaRPr lang="ru-RU" sz="3600" dirty="0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85750" y="5013325"/>
            <a:ext cx="8858250" cy="1152525"/>
          </a:xfrm>
        </p:spPr>
        <p:txBody>
          <a:bodyPr>
            <a:normAutofit fontScale="85000" lnSpcReduction="20000"/>
          </a:bodyPr>
          <a:lstStyle/>
          <a:p>
            <a:pPr marL="0" indent="0" algn="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altLang="ru-RU" sz="2000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Ведущий  специалист   Управления  образования</a:t>
            </a:r>
          </a:p>
          <a:p>
            <a:pPr marL="0" indent="0" algn="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altLang="ru-RU" sz="2000" i="1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адмистрации</a:t>
            </a:r>
            <a:r>
              <a:rPr lang="ru-RU" altLang="ru-RU" sz="2000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Володарского муниципального района</a:t>
            </a:r>
          </a:p>
          <a:p>
            <a:pPr marL="0" indent="0" algn="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altLang="ru-RU" sz="2000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Лысова Ольга </a:t>
            </a:r>
            <a:r>
              <a:rPr lang="ru-RU" altLang="ru-RU" sz="2000" i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</a:t>
            </a:r>
            <a:r>
              <a:rPr lang="ru-RU" altLang="ru-RU" sz="2000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леговна</a:t>
            </a:r>
          </a:p>
          <a:p>
            <a:pPr marL="0" indent="0" algn="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altLang="ru-RU" sz="2000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Группа слушателей – заведующие ДОУ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Номер слайда 4"/>
          <p:cNvSpPr txBox="1">
            <a:spLocks noGrp="1"/>
          </p:cNvSpPr>
          <p:nvPr/>
        </p:nvSpPr>
        <p:spPr bwMode="auto">
          <a:xfrm>
            <a:off x="7572375" y="6572250"/>
            <a:ext cx="11334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FAE0AEE-E7B7-412F-98F6-FDC50F048AF6}" type="slidenum">
              <a:rPr lang="ru-RU" altLang="ru-RU" sz="1400" b="0">
                <a:latin typeface="Comic Sans MS" pitchFamily="66" charset="0"/>
              </a:rPr>
              <a:pPr algn="r"/>
              <a:t>10</a:t>
            </a:fld>
            <a:endParaRPr lang="ru-RU" altLang="ru-RU" sz="1400" b="0">
              <a:latin typeface="Comic Sans MS" pitchFamily="66" charset="0"/>
            </a:endParaRPr>
          </a:p>
        </p:txBody>
      </p:sp>
      <p:sp>
        <p:nvSpPr>
          <p:cNvPr id="31746" name="Прямоугольник 38"/>
          <p:cNvSpPr>
            <a:spLocks noChangeArrowheads="1"/>
          </p:cNvSpPr>
          <p:nvPr/>
        </p:nvSpPr>
        <p:spPr bwMode="auto">
          <a:xfrm>
            <a:off x="1331913" y="0"/>
            <a:ext cx="6740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800">
                <a:solidFill>
                  <a:srgbClr val="CC3300"/>
                </a:solidFill>
              </a:rPr>
              <a:t>Задание «Проблемы»</a:t>
            </a:r>
          </a:p>
        </p:txBody>
      </p:sp>
      <p:graphicFrame>
        <p:nvGraphicFramePr>
          <p:cNvPr id="9258" name="Group 42"/>
          <p:cNvGraphicFramePr>
            <a:graphicFrameLocks noGrp="1"/>
          </p:cNvGraphicFramePr>
          <p:nvPr/>
        </p:nvGraphicFramePr>
        <p:xfrm>
          <a:off x="179388" y="404813"/>
          <a:ext cx="8785225" cy="6264547"/>
        </p:xfrm>
        <a:graphic>
          <a:graphicData uri="http://schemas.openxmlformats.org/drawingml/2006/table">
            <a:tbl>
              <a:tblPr/>
              <a:tblGrid>
                <a:gridCol w="360362"/>
                <a:gridCol w="3671888"/>
                <a:gridCol w="4752975"/>
              </a:tblGrid>
              <a:tr h="36038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№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002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1.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002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2.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0706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3. 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0706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4. 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667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08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6.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781" name="Text Box 129"/>
          <p:cNvSpPr txBox="1">
            <a:spLocks noChangeArrowheads="1"/>
          </p:cNvSpPr>
          <p:nvPr/>
        </p:nvSpPr>
        <p:spPr bwMode="auto">
          <a:xfrm>
            <a:off x="1816100" y="4637088"/>
            <a:ext cx="184150" cy="320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ru-RU" altLang="ru-RU"/>
          </a:p>
        </p:txBody>
      </p:sp>
      <p:sp>
        <p:nvSpPr>
          <p:cNvPr id="9349" name="Text Box 133"/>
          <p:cNvSpPr txBox="1">
            <a:spLocks noChangeArrowheads="1"/>
          </p:cNvSpPr>
          <p:nvPr/>
        </p:nvSpPr>
        <p:spPr bwMode="auto">
          <a:xfrm>
            <a:off x="1258888" y="476250"/>
            <a:ext cx="1512887" cy="320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altLang="ru-RU">
                <a:solidFill>
                  <a:srgbClr val="CC3300"/>
                </a:solidFill>
              </a:rPr>
              <a:t>Проблема</a:t>
            </a:r>
            <a:endParaRPr lang="ru-RU" altLang="ru-RU"/>
          </a:p>
        </p:txBody>
      </p:sp>
      <p:sp>
        <p:nvSpPr>
          <p:cNvPr id="9355" name="Text Box 139"/>
          <p:cNvSpPr txBox="1">
            <a:spLocks noChangeArrowheads="1"/>
          </p:cNvSpPr>
          <p:nvPr/>
        </p:nvSpPr>
        <p:spPr bwMode="auto">
          <a:xfrm>
            <a:off x="4427538" y="404813"/>
            <a:ext cx="4176712" cy="320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altLang="ru-RU">
                <a:solidFill>
                  <a:srgbClr val="CC3300"/>
                </a:solidFill>
              </a:rPr>
              <a:t>Причина возникновения проблемы </a:t>
            </a:r>
            <a:endParaRPr lang="ru-RU" alt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84213" y="836613"/>
            <a:ext cx="3455987" cy="647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Clr>
                <a:schemeClr val="accent1"/>
              </a:buClr>
              <a:defRPr/>
            </a:pPr>
            <a:r>
              <a:rPr lang="ru-RU" altLang="ru-RU" b="0" dirty="0">
                <a:solidFill>
                  <a:srgbClr val="000066"/>
                </a:solidFill>
                <a:cs typeface="Arial" charset="0"/>
              </a:rPr>
              <a:t>Несоответствие НПБ требованиям введения ФГОС ДО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356100" y="836613"/>
            <a:ext cx="4464050" cy="647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Clr>
                <a:schemeClr val="accent1"/>
              </a:buClr>
              <a:defRPr/>
            </a:pPr>
            <a:r>
              <a:rPr lang="ru-RU" altLang="ru-RU" b="0" dirty="0">
                <a:solidFill>
                  <a:srgbClr val="000066"/>
                </a:solidFill>
                <a:cs typeface="Arial" charset="0"/>
              </a:rPr>
              <a:t>Отсутствие рекомендаций и образцов НПБ массового внедрения на федеральном, региональном, муниципальном уровне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11188" y="1628775"/>
            <a:ext cx="3455987" cy="720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ru-RU" altLang="ru-RU" b="0" dirty="0">
                <a:solidFill>
                  <a:srgbClr val="000066"/>
                </a:solidFill>
                <a:cs typeface="Arial" charset="0"/>
              </a:rPr>
              <a:t>Отсутствие сформированных организационно-управленческих условий внедрения ФГОС ДО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284663" y="1628775"/>
            <a:ext cx="4608512" cy="720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ru-RU" altLang="ru-RU" b="0" dirty="0">
                <a:solidFill>
                  <a:srgbClr val="000066"/>
                </a:solidFill>
                <a:cs typeface="Arial" charset="0"/>
              </a:rPr>
              <a:t>Отсутствие у руководителей информации о механизмах внедрения ФГОС ДО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84213" y="2492375"/>
            <a:ext cx="3382962" cy="936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Clr>
                <a:schemeClr val="accent1"/>
              </a:buClr>
              <a:defRPr/>
            </a:pPr>
            <a:r>
              <a:rPr lang="ru-RU" altLang="ru-RU" b="0" dirty="0">
                <a:solidFill>
                  <a:srgbClr val="000066"/>
                </a:solidFill>
                <a:cs typeface="Arial" charset="0"/>
              </a:rPr>
              <a:t>Недостаточный для внедрения ФГОС ДО уровень готовности специалистов дошкольных организаций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284663" y="2492375"/>
            <a:ext cx="4608512" cy="7921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Clr>
                <a:schemeClr val="accent1"/>
              </a:buClr>
              <a:defRPr/>
            </a:pPr>
            <a:r>
              <a:rPr lang="ru-RU" altLang="ru-RU" b="0" dirty="0">
                <a:solidFill>
                  <a:srgbClr val="000066"/>
                </a:solidFill>
                <a:cs typeface="Arial" charset="0"/>
              </a:rPr>
              <a:t>Невысокая мотивация педагогов</a:t>
            </a:r>
          </a:p>
          <a:p>
            <a:pPr>
              <a:buClr>
                <a:schemeClr val="accent1"/>
              </a:buClr>
              <a:defRPr/>
            </a:pPr>
            <a:r>
              <a:rPr lang="ru-RU" altLang="ru-RU" b="0" dirty="0">
                <a:solidFill>
                  <a:srgbClr val="000066"/>
                </a:solidFill>
                <a:cs typeface="Arial" charset="0"/>
              </a:rPr>
              <a:t>Отсутствие информационной базы подготовки в ОУ и на муниципальном уровне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11188" y="3789363"/>
            <a:ext cx="3384550" cy="7921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Clr>
                <a:schemeClr val="accent1"/>
              </a:buClr>
              <a:defRPr/>
            </a:pPr>
            <a:r>
              <a:rPr lang="ru-RU" altLang="ru-RU" b="0" dirty="0">
                <a:solidFill>
                  <a:srgbClr val="000066"/>
                </a:solidFill>
                <a:cs typeface="Arial" charset="0"/>
              </a:rPr>
              <a:t>Недостаточное методическое обеспечение в ДОУ внедрения ФГОС ДО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356100" y="3789363"/>
            <a:ext cx="4464050" cy="11525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Clr>
                <a:schemeClr val="accent1"/>
              </a:buClr>
              <a:defRPr/>
            </a:pPr>
            <a:r>
              <a:rPr lang="ru-RU" altLang="ru-RU" b="0" dirty="0">
                <a:solidFill>
                  <a:srgbClr val="000066"/>
                </a:solidFill>
                <a:cs typeface="Arial" charset="0"/>
              </a:rPr>
              <a:t>Недостаточный опыт методического сопровождения системных изменений в деятельности ДОУ</a:t>
            </a:r>
          </a:p>
          <a:p>
            <a:pPr>
              <a:buClr>
                <a:schemeClr val="accent1"/>
              </a:buClr>
              <a:defRPr/>
            </a:pPr>
            <a:r>
              <a:rPr lang="ru-RU" altLang="ru-RU" b="0" dirty="0">
                <a:solidFill>
                  <a:srgbClr val="000066"/>
                </a:solidFill>
                <a:cs typeface="Arial" charset="0"/>
              </a:rPr>
              <a:t>Невысокая методическая культура специалистов ДОУ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11188" y="5084763"/>
            <a:ext cx="3529012" cy="7921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ru-RU" altLang="ru-RU" b="0" dirty="0">
                <a:solidFill>
                  <a:srgbClr val="000066"/>
                </a:solidFill>
                <a:cs typeface="Arial" charset="0"/>
              </a:rPr>
              <a:t>Несформированная информационная среда для погружения родителей в вопросы ФГОС ДО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284663" y="5084763"/>
            <a:ext cx="4535487" cy="5762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ru-RU" altLang="ru-RU" b="0" dirty="0">
                <a:solidFill>
                  <a:srgbClr val="000066"/>
                </a:solidFill>
                <a:cs typeface="Arial" charset="0"/>
              </a:rPr>
              <a:t>Отсутствие плана процесса информирования родителей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611188" y="6021388"/>
            <a:ext cx="3384550" cy="5032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buClr>
                <a:schemeClr val="accent1"/>
              </a:buClr>
            </a:pPr>
            <a:r>
              <a:rPr lang="ru-RU" altLang="ru-RU" b="0">
                <a:solidFill>
                  <a:srgbClr val="000066"/>
                </a:solidFill>
                <a:cs typeface="Arial" charset="0"/>
              </a:rPr>
              <a:t>Отсутствие системы мониторинга и контроля в соответствии с ФГОС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356100" y="6021388"/>
            <a:ext cx="4537075" cy="5762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buClr>
                <a:schemeClr val="accent1"/>
              </a:buClr>
            </a:pPr>
            <a:r>
              <a:rPr lang="ru-RU" altLang="ru-RU" b="0">
                <a:solidFill>
                  <a:srgbClr val="000066"/>
                </a:solidFill>
                <a:cs typeface="Arial" charset="0"/>
              </a:rPr>
              <a:t>Низкая управленческая компетентность руководителей ДОУ в вопросах мониторинга и контроля инноваций</a:t>
            </a:r>
          </a:p>
          <a:p>
            <a:pPr>
              <a:spcBef>
                <a:spcPct val="20000"/>
              </a:spcBef>
              <a:buClr>
                <a:schemeClr val="accent1"/>
              </a:buClr>
            </a:pPr>
            <a:endParaRPr lang="ru-RU" altLang="ru-RU" b="0">
              <a:solidFill>
                <a:srgbClr val="000066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49" grpId="0"/>
      <p:bldP spid="9355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165100" y="0"/>
            <a:ext cx="8978900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algn="ct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Требования к цели (</a:t>
            </a:r>
            <a:r>
              <a:rPr lang="en-US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SMART</a:t>
            </a: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-критерии)</a:t>
            </a:r>
            <a:endParaRPr lang="ru-RU" sz="2800" dirty="0">
              <a:solidFill>
                <a:srgbClr val="C00000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388" y="549275"/>
            <a:ext cx="1223962" cy="1511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chemeClr val="tx1"/>
                </a:solidFill>
                <a:cs typeface="Arial" charset="0"/>
              </a:rPr>
              <a:t>Specific</a:t>
            </a:r>
            <a:endParaRPr lang="ru-RU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03350" y="549275"/>
            <a:ext cx="1584325" cy="1511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Конкретная</a:t>
            </a:r>
          </a:p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87675" y="549275"/>
            <a:ext cx="5976938" cy="1511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b="0" dirty="0">
                <a:solidFill>
                  <a:schemeClr val="tx1"/>
                </a:solidFill>
              </a:rPr>
              <a:t>Цель должна быть предельно </a:t>
            </a:r>
            <a:r>
              <a:rPr lang="ru-RU" i="1" dirty="0">
                <a:solidFill>
                  <a:schemeClr val="tx1"/>
                </a:solidFill>
              </a:rPr>
              <a:t>ясной и конкретной</a:t>
            </a:r>
            <a:r>
              <a:rPr lang="ru-RU" b="0" dirty="0">
                <a:solidFill>
                  <a:schemeClr val="tx1"/>
                </a:solidFill>
              </a:rPr>
              <a:t>. Она должны в своей формулировке содержать указание на объект деятельности /или его характеристики, например, профессиональный рост, мотивация педагогов; формы методического сопровождения; механизмы управления внедрением </a:t>
            </a:r>
            <a:r>
              <a:rPr lang="ru-RU" b="0" dirty="0" err="1">
                <a:solidFill>
                  <a:schemeClr val="tx1"/>
                </a:solidFill>
              </a:rPr>
              <a:t>ФГОСи</a:t>
            </a:r>
            <a:r>
              <a:rPr lang="ru-RU" b="0" dirty="0">
                <a:solidFill>
                  <a:schemeClr val="tx1"/>
                </a:solidFill>
              </a:rPr>
              <a:t> </a:t>
            </a:r>
            <a:r>
              <a:rPr lang="ru-RU" b="0" dirty="0" err="1">
                <a:solidFill>
                  <a:schemeClr val="tx1"/>
                </a:solidFill>
              </a:rPr>
              <a:t>т.п</a:t>
            </a:r>
            <a:endParaRPr lang="ru-RU" b="0" dirty="0">
              <a:solidFill>
                <a:schemeClr val="tx1"/>
              </a:solidFill>
            </a:endParaRPr>
          </a:p>
        </p:txBody>
      </p:sp>
      <p:pic>
        <p:nvPicPr>
          <p:cNvPr id="14339" name="Picture 3" descr="j0353988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36700" y="1219200"/>
            <a:ext cx="1357313" cy="6778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3" name="Прямоугольник 22"/>
          <p:cNvSpPr/>
          <p:nvPr/>
        </p:nvSpPr>
        <p:spPr>
          <a:xfrm>
            <a:off x="179388" y="2073275"/>
            <a:ext cx="1223962" cy="12112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  <a:cs typeface="Arial" charset="0"/>
              </a:rPr>
              <a:t>Measurable</a:t>
            </a:r>
            <a:endParaRPr lang="ru-RU" sz="1400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403350" y="2073275"/>
            <a:ext cx="1584325" cy="12112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Измеримая</a:t>
            </a:r>
          </a:p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987675" y="2060575"/>
            <a:ext cx="5976938" cy="12239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b="0" dirty="0">
                <a:solidFill>
                  <a:schemeClr val="tx1"/>
                </a:solidFill>
              </a:rPr>
              <a:t>Цель должна быть </a:t>
            </a:r>
            <a:r>
              <a:rPr lang="ru-RU" i="1" dirty="0">
                <a:solidFill>
                  <a:schemeClr val="tx1"/>
                </a:solidFill>
              </a:rPr>
              <a:t>измерима</a:t>
            </a:r>
            <a:r>
              <a:rPr lang="ru-RU" b="0" i="1" dirty="0">
                <a:solidFill>
                  <a:schemeClr val="tx1"/>
                </a:solidFill>
              </a:rPr>
              <a:t>. </a:t>
            </a:r>
            <a:r>
              <a:rPr lang="ru-RU" b="0" dirty="0">
                <a:solidFill>
                  <a:schemeClr val="tx1"/>
                </a:solidFill>
              </a:rPr>
              <a:t>Это связано с  тем, что цель является прогнозом конечного результата, который  всегда должен быть измеримым, чтобы можно было определить, получен ли результат с необходимыми параметрами</a:t>
            </a:r>
            <a:r>
              <a:rPr lang="ru-RU" b="0" dirty="0"/>
              <a:t>. </a:t>
            </a:r>
            <a:endParaRPr lang="ru-RU" b="0" dirty="0">
              <a:solidFill>
                <a:schemeClr val="tx1"/>
              </a:solidFill>
            </a:endParaRPr>
          </a:p>
          <a:p>
            <a:pPr algn="just">
              <a:defRPr/>
            </a:pPr>
            <a:r>
              <a:rPr lang="ru-RU" b="0" dirty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14340" name="Picture 4" descr="j0237503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2492375"/>
            <a:ext cx="1162050" cy="785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8" name="Прямоугольник 27"/>
          <p:cNvSpPr/>
          <p:nvPr/>
        </p:nvSpPr>
        <p:spPr>
          <a:xfrm>
            <a:off x="179388" y="3284538"/>
            <a:ext cx="1223962" cy="10715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chemeClr val="tx1"/>
                </a:solidFill>
                <a:cs typeface="Arial" charset="0"/>
              </a:rPr>
              <a:t>Achivable</a:t>
            </a:r>
            <a:endParaRPr lang="ru-RU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403350" y="3284538"/>
            <a:ext cx="1584325" cy="10715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Достижимая</a:t>
            </a:r>
          </a:p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987675" y="3281363"/>
            <a:ext cx="5946775" cy="10715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b="0" dirty="0">
                <a:solidFill>
                  <a:schemeClr val="tx1"/>
                </a:solidFill>
              </a:rPr>
              <a:t>Цель должна быть </a:t>
            </a:r>
            <a:r>
              <a:rPr lang="ru-RU" i="1" dirty="0">
                <a:solidFill>
                  <a:schemeClr val="tx1"/>
                </a:solidFill>
              </a:rPr>
              <a:t>достижима, реалистична</a:t>
            </a:r>
            <a:r>
              <a:rPr lang="ru-RU" b="0" i="1" dirty="0">
                <a:solidFill>
                  <a:schemeClr val="tx1"/>
                </a:solidFill>
              </a:rPr>
              <a:t>:</a:t>
            </a:r>
            <a:r>
              <a:rPr lang="ru-RU" b="0" dirty="0">
                <a:solidFill>
                  <a:schemeClr val="tx1"/>
                </a:solidFill>
              </a:rPr>
              <a:t> для ее достижения должно быть достаточно внешних и внутренних ресурсов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179388" y="4356100"/>
            <a:ext cx="1223962" cy="10001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chemeClr val="tx1"/>
                </a:solidFill>
                <a:cs typeface="Arial" charset="0"/>
              </a:rPr>
              <a:t>Relevant</a:t>
            </a:r>
            <a:endParaRPr lang="ru-RU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403350" y="4356100"/>
            <a:ext cx="1584325" cy="10001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  <a:cs typeface="Arial" charset="0"/>
            </a:endParaRPr>
          </a:p>
          <a:p>
            <a:pPr algn="ctr">
              <a:defRPr/>
            </a:pPr>
            <a:endParaRPr lang="ru-RU" dirty="0">
              <a:solidFill>
                <a:schemeClr val="tx1"/>
              </a:solidFill>
              <a:cs typeface="Arial" charset="0"/>
            </a:endParaRPr>
          </a:p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  <a:cs typeface="Arial" charset="0"/>
              </a:rPr>
              <a:t>Согласованная</a:t>
            </a:r>
          </a:p>
          <a:p>
            <a:pPr algn="ctr">
              <a:defRPr/>
            </a:pPr>
            <a:endParaRPr lang="ru-RU" dirty="0">
              <a:solidFill>
                <a:schemeClr val="tx1"/>
              </a:solidFill>
              <a:cs typeface="Arial" charset="0"/>
            </a:endParaRPr>
          </a:p>
          <a:p>
            <a:pPr algn="ctr">
              <a:defRPr/>
            </a:pPr>
            <a:endParaRPr lang="ru-RU" dirty="0">
              <a:solidFill>
                <a:schemeClr val="tx1"/>
              </a:solidFill>
              <a:cs typeface="Arial" charset="0"/>
            </a:endParaRPr>
          </a:p>
          <a:p>
            <a:pPr algn="ctr">
              <a:defRPr/>
            </a:pPr>
            <a:endParaRPr lang="ru-RU" dirty="0">
              <a:solidFill>
                <a:schemeClr val="tx1"/>
              </a:solidFill>
              <a:cs typeface="Arial" charset="0"/>
            </a:endParaRPr>
          </a:p>
          <a:p>
            <a:pPr algn="ctr">
              <a:defRPr/>
            </a:pPr>
            <a:endParaRPr lang="ru-RU" dirty="0">
              <a:solidFill>
                <a:schemeClr val="tx1"/>
              </a:solidFill>
              <a:cs typeface="Arial" charset="0"/>
            </a:endParaRPr>
          </a:p>
          <a:p>
            <a:pPr algn="ctr">
              <a:defRPr/>
            </a:pPr>
            <a:endParaRPr lang="ru-RU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987675" y="4368800"/>
            <a:ext cx="5938838" cy="10001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b="0" dirty="0">
                <a:solidFill>
                  <a:schemeClr val="tx1"/>
                </a:solidFill>
              </a:rPr>
              <a:t>Цель должна быть</a:t>
            </a:r>
            <a:r>
              <a:rPr lang="ru-RU" b="0" i="1" dirty="0">
                <a:solidFill>
                  <a:schemeClr val="tx1"/>
                </a:solidFill>
              </a:rPr>
              <a:t> </a:t>
            </a:r>
            <a:r>
              <a:rPr lang="ru-RU" i="1" dirty="0">
                <a:solidFill>
                  <a:schemeClr val="tx1"/>
                </a:solidFill>
              </a:rPr>
              <a:t>согласована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b="0" dirty="0">
                <a:solidFill>
                  <a:schemeClr val="tx1"/>
                </a:solidFill>
              </a:rPr>
              <a:t>с задачами, на которые цели разбиваются.</a:t>
            </a:r>
          </a:p>
          <a:p>
            <a:pPr algn="just">
              <a:defRPr/>
            </a:pPr>
            <a:endParaRPr lang="ru-RU" b="0" dirty="0">
              <a:solidFill>
                <a:schemeClr val="tx1"/>
              </a:solidFill>
            </a:endParaRPr>
          </a:p>
        </p:txBody>
      </p:sp>
      <p:pic>
        <p:nvPicPr>
          <p:cNvPr id="14341" name="Picture 5" descr="j0295359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36700" y="3570288"/>
            <a:ext cx="1357313" cy="7858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4342" name="Picture 6" descr="j0238021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65263" y="4648200"/>
            <a:ext cx="1428750" cy="708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8" name="Прямоугольник 37"/>
          <p:cNvSpPr/>
          <p:nvPr/>
        </p:nvSpPr>
        <p:spPr>
          <a:xfrm>
            <a:off x="179388" y="5373688"/>
            <a:ext cx="1223962" cy="10001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Timebound</a:t>
            </a:r>
            <a:endParaRPr lang="ru-RU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403350" y="5356225"/>
            <a:ext cx="1584325" cy="10001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  <a:cs typeface="Arial" charset="0"/>
            </a:endParaRPr>
          </a:p>
          <a:p>
            <a:pPr algn="ctr">
              <a:defRPr/>
            </a:pPr>
            <a:endParaRPr lang="ru-RU" dirty="0">
              <a:solidFill>
                <a:schemeClr val="tx1"/>
              </a:solidFill>
              <a:cs typeface="Arial" charset="0"/>
            </a:endParaRPr>
          </a:p>
          <a:p>
            <a:pPr algn="ctr">
              <a:defRPr/>
            </a:pPr>
            <a:endParaRPr lang="ru-RU" dirty="0">
              <a:solidFill>
                <a:schemeClr val="tx1"/>
              </a:solidFill>
              <a:cs typeface="Arial" charset="0"/>
            </a:endParaRPr>
          </a:p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  <a:cs typeface="Arial" charset="0"/>
              </a:rPr>
              <a:t>Определенная во </a:t>
            </a:r>
            <a:r>
              <a:rPr lang="ru-RU" dirty="0">
                <a:solidFill>
                  <a:schemeClr val="tx1"/>
                </a:solidFill>
                <a:cs typeface="Arial" charset="0"/>
              </a:rPr>
              <a:t>времени</a:t>
            </a:r>
          </a:p>
          <a:p>
            <a:pPr algn="ctr">
              <a:defRPr/>
            </a:pPr>
            <a:endParaRPr lang="ru-RU" dirty="0">
              <a:solidFill>
                <a:schemeClr val="tx1"/>
              </a:solidFill>
              <a:cs typeface="Arial" charset="0"/>
            </a:endParaRPr>
          </a:p>
          <a:p>
            <a:pPr algn="ctr">
              <a:defRPr/>
            </a:pPr>
            <a:endParaRPr lang="ru-RU" dirty="0">
              <a:solidFill>
                <a:schemeClr val="tx1"/>
              </a:solidFill>
              <a:cs typeface="Arial" charset="0"/>
            </a:endParaRPr>
          </a:p>
          <a:p>
            <a:pPr algn="ctr">
              <a:defRPr/>
            </a:pPr>
            <a:endParaRPr lang="ru-RU" dirty="0">
              <a:solidFill>
                <a:schemeClr val="tx1"/>
              </a:solidFill>
              <a:cs typeface="Arial" charset="0"/>
            </a:endParaRPr>
          </a:p>
          <a:p>
            <a:pPr algn="ctr">
              <a:defRPr/>
            </a:pPr>
            <a:endParaRPr lang="ru-RU" dirty="0">
              <a:solidFill>
                <a:schemeClr val="tx1"/>
              </a:solidFill>
              <a:cs typeface="Arial" charset="0"/>
            </a:endParaRPr>
          </a:p>
          <a:p>
            <a:pPr algn="ctr">
              <a:defRPr/>
            </a:pPr>
            <a:endParaRPr lang="ru-RU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987675" y="5368925"/>
            <a:ext cx="5946775" cy="10001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b="0" dirty="0">
                <a:solidFill>
                  <a:schemeClr val="tx1"/>
                </a:solidFill>
              </a:rPr>
              <a:t>Для каждой цели должны быть намечены временные рамки, требуется определить </a:t>
            </a:r>
            <a:r>
              <a:rPr lang="ru-RU" i="1" dirty="0">
                <a:solidFill>
                  <a:schemeClr val="tx1"/>
                </a:solidFill>
              </a:rPr>
              <a:t>срок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algn="just">
              <a:defRPr/>
            </a:pPr>
            <a:endParaRPr lang="ru-RU" b="0" dirty="0">
              <a:solidFill>
                <a:schemeClr val="tx1"/>
              </a:solidFill>
            </a:endParaRPr>
          </a:p>
        </p:txBody>
      </p:sp>
      <p:pic>
        <p:nvPicPr>
          <p:cNvPr id="14343" name="Picture 7" descr="j0215879[1]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17650" y="5800725"/>
            <a:ext cx="1304925" cy="555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00"/>
                            </p:stCondLst>
                            <p:childTnLst>
                              <p:par>
                                <p:cTn id="8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23" grpId="0" animBg="1"/>
      <p:bldP spid="24" grpId="0" animBg="1"/>
      <p:bldP spid="25" grpId="0" animBg="1"/>
      <p:bldP spid="28" grpId="0" animBg="1"/>
      <p:bldP spid="29" grpId="0" animBg="1"/>
      <p:bldP spid="30" grpId="0" animBg="1"/>
      <p:bldP spid="32" grpId="0" animBg="1"/>
      <p:bldP spid="33" grpId="0" animBg="1"/>
      <p:bldP spid="34" grpId="0" animBg="1"/>
      <p:bldP spid="38" grpId="0" animBg="1"/>
      <p:bldP spid="39" grpId="0" animBg="1"/>
      <p:bldP spid="4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Номер слайда 4"/>
          <p:cNvSpPr txBox="1">
            <a:spLocks noGrp="1"/>
          </p:cNvSpPr>
          <p:nvPr/>
        </p:nvSpPr>
        <p:spPr bwMode="auto">
          <a:xfrm>
            <a:off x="7572375" y="6572250"/>
            <a:ext cx="11334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44FE33EB-B5DE-4FCC-A994-C87371036C08}" type="slidenum">
              <a:rPr lang="ru-RU" altLang="ru-RU" sz="1400" b="0">
                <a:latin typeface="Comic Sans MS" pitchFamily="66" charset="0"/>
              </a:rPr>
              <a:pPr algn="r"/>
              <a:t>12</a:t>
            </a:fld>
            <a:endParaRPr lang="ru-RU" altLang="ru-RU" sz="1400" b="0">
              <a:latin typeface="Comic Sans MS" pitchFamily="66" charset="0"/>
            </a:endParaRPr>
          </a:p>
        </p:txBody>
      </p:sp>
      <p:sp>
        <p:nvSpPr>
          <p:cNvPr id="34818" name="Прямоугольник 38"/>
          <p:cNvSpPr>
            <a:spLocks noChangeArrowheads="1"/>
          </p:cNvSpPr>
          <p:nvPr/>
        </p:nvSpPr>
        <p:spPr bwMode="auto">
          <a:xfrm>
            <a:off x="1331913" y="0"/>
            <a:ext cx="6740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800">
                <a:solidFill>
                  <a:srgbClr val="CC3300"/>
                </a:solidFill>
              </a:rPr>
              <a:t>Задание «Цели»</a:t>
            </a:r>
          </a:p>
        </p:txBody>
      </p:sp>
      <p:graphicFrame>
        <p:nvGraphicFramePr>
          <p:cNvPr id="10287" name="Group 47"/>
          <p:cNvGraphicFramePr>
            <a:graphicFrameLocks noGrp="1"/>
          </p:cNvGraphicFramePr>
          <p:nvPr/>
        </p:nvGraphicFramePr>
        <p:xfrm>
          <a:off x="250825" y="404813"/>
          <a:ext cx="8713663" cy="6088347"/>
        </p:xfrm>
        <a:graphic>
          <a:graphicData uri="http://schemas.openxmlformats.org/drawingml/2006/table">
            <a:tbl>
              <a:tblPr/>
              <a:tblGrid>
                <a:gridCol w="360363"/>
                <a:gridCol w="2304628"/>
                <a:gridCol w="4392488"/>
                <a:gridCol w="1656184"/>
              </a:tblGrid>
              <a:tr h="54860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№</a:t>
                      </a: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Направление обеспечения</a:t>
                      </a:r>
                      <a:endParaRPr kumimoji="0" lang="ru-RU" alt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Цель</a:t>
                      </a:r>
                      <a:endParaRPr kumimoji="0" lang="ru-RU" alt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Срок реализации</a:t>
                      </a:r>
                      <a:endParaRPr kumimoji="0" lang="ru-RU" alt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19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1.</a:t>
                      </a:r>
                      <a:endParaRPr kumimoji="0" lang="ru-RU" alt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Нормативно-правовое обеспечение </a:t>
                      </a: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024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2. </a:t>
                      </a:r>
                      <a:endParaRPr kumimoji="0" lang="ru-RU" alt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Организационно – управленческие условия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437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3. </a:t>
                      </a:r>
                      <a:endParaRPr kumimoji="0" lang="ru-RU" alt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Организационно –педагогические условия</a:t>
                      </a: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490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4.</a:t>
                      </a:r>
                      <a:endParaRPr kumimoji="0" lang="ru-RU" alt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Учебно-методическое обеспечение </a:t>
                      </a: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19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5. </a:t>
                      </a:r>
                      <a:endParaRPr kumimoji="0" lang="ru-RU" alt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Информационное сопровождение</a:t>
                      </a: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578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6. </a:t>
                      </a:r>
                      <a:endParaRPr kumimoji="0" lang="ru-RU" alt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Мониторинг и контроль </a:t>
                      </a: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987675" y="1052513"/>
            <a:ext cx="4032250" cy="647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Clr>
                <a:schemeClr val="accent1"/>
              </a:buClr>
              <a:defRPr/>
            </a:pPr>
            <a:r>
              <a:rPr lang="ru-RU" altLang="ru-RU" dirty="0">
                <a:solidFill>
                  <a:srgbClr val="000066"/>
                </a:solidFill>
                <a:cs typeface="Arial" charset="0"/>
              </a:rPr>
              <a:t>Внести изменения в нормативно-правовую базу ДОУ в соответствии с требования внедрения ФГОС ДО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380288" y="1125538"/>
            <a:ext cx="1512887" cy="422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0" hangingPunct="0">
              <a:defRPr/>
            </a:pPr>
            <a:r>
              <a:rPr lang="ru-RU" altLang="ru-RU" dirty="0">
                <a:solidFill>
                  <a:srgbClr val="000066"/>
                </a:solidFill>
                <a:cs typeface="Times New Roman" pitchFamily="18" charset="0"/>
              </a:rPr>
              <a:t>Февраль </a:t>
            </a:r>
          </a:p>
          <a:p>
            <a:pPr algn="just" eaLnBrk="0" hangingPunct="0">
              <a:defRPr/>
            </a:pPr>
            <a:r>
              <a:rPr lang="ru-RU" altLang="ru-RU" dirty="0">
                <a:solidFill>
                  <a:srgbClr val="000066"/>
                </a:solidFill>
                <a:cs typeface="Times New Roman" pitchFamily="18" charset="0"/>
              </a:rPr>
              <a:t>2014 г.</a:t>
            </a:r>
            <a:endParaRPr lang="ru-RU" altLang="ru-RU" dirty="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87675" y="1773238"/>
            <a:ext cx="4105275" cy="5762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Clr>
                <a:schemeClr val="accent1"/>
              </a:buClr>
              <a:defRPr/>
            </a:pPr>
            <a:r>
              <a:rPr lang="ru-RU" altLang="ru-RU" dirty="0">
                <a:solidFill>
                  <a:srgbClr val="000066"/>
                </a:solidFill>
                <a:cs typeface="Arial" charset="0"/>
              </a:rPr>
              <a:t>Разработать и приступить к реализации проекта внедрения ФГОС ДО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987675" y="2565400"/>
            <a:ext cx="4105275" cy="1079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Clr>
                <a:schemeClr val="accent1"/>
              </a:buClr>
              <a:defRPr/>
            </a:pPr>
            <a:r>
              <a:rPr lang="ru-RU" altLang="ru-RU" dirty="0">
                <a:solidFill>
                  <a:srgbClr val="000066"/>
                </a:solidFill>
                <a:cs typeface="Arial" charset="0"/>
              </a:rPr>
              <a:t>Разработать и реализовать программу подготовки специалистов  по формированию оптимального для внедрения  ФГОС ДО уровня готовности специалистов ДОУ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524750" y="1844675"/>
            <a:ext cx="1368425" cy="4238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0" hangingPunct="0">
              <a:defRPr/>
            </a:pPr>
            <a:r>
              <a:rPr lang="ru-RU" altLang="ru-RU" dirty="0">
                <a:solidFill>
                  <a:srgbClr val="000066"/>
                </a:solidFill>
                <a:cs typeface="Arial" charset="0"/>
              </a:rPr>
              <a:t>Март 2014 г.</a:t>
            </a:r>
          </a:p>
          <a:p>
            <a:pPr algn="just" eaLnBrk="0" hangingPunct="0">
              <a:defRPr/>
            </a:pPr>
            <a:endParaRPr lang="ru-RU" altLang="ru-RU" dirty="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667625" y="2636838"/>
            <a:ext cx="1152525" cy="4238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Clr>
                <a:schemeClr val="accent1"/>
              </a:buClr>
              <a:defRPr/>
            </a:pPr>
            <a:r>
              <a:rPr lang="ru-RU" altLang="ru-RU" dirty="0">
                <a:solidFill>
                  <a:srgbClr val="000066"/>
                </a:solidFill>
                <a:cs typeface="Arial" charset="0"/>
              </a:rPr>
              <a:t>До…</a:t>
            </a:r>
          </a:p>
          <a:p>
            <a:pPr algn="just" eaLnBrk="0" hangingPunct="0">
              <a:defRPr/>
            </a:pPr>
            <a:endParaRPr lang="ru-RU" altLang="ru-RU" dirty="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059113" y="3789363"/>
            <a:ext cx="4176712" cy="935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Clr>
                <a:schemeClr val="accent1"/>
              </a:buClr>
            </a:pPr>
            <a:r>
              <a:rPr lang="ru-RU" altLang="ru-RU">
                <a:solidFill>
                  <a:srgbClr val="000066"/>
                </a:solidFill>
                <a:cs typeface="Arial" charset="0"/>
              </a:rPr>
              <a:t>Разработать и реализовать план методической работы по сопровождению специалистов при внедрении ФГОС ДО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596188" y="3933825"/>
            <a:ext cx="1223962" cy="5746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Clr>
                <a:schemeClr val="accent1"/>
              </a:buClr>
              <a:defRPr/>
            </a:pPr>
            <a:r>
              <a:rPr lang="ru-RU" altLang="ru-RU" dirty="0">
                <a:solidFill>
                  <a:srgbClr val="000066"/>
                </a:solidFill>
                <a:cs typeface="Arial" charset="0"/>
              </a:rPr>
              <a:t>До ……</a:t>
            </a:r>
          </a:p>
          <a:p>
            <a:pPr>
              <a:buClr>
                <a:schemeClr val="accent1"/>
              </a:buClr>
              <a:defRPr/>
            </a:pPr>
            <a:r>
              <a:rPr lang="ru-RU" altLang="ru-RU" dirty="0">
                <a:solidFill>
                  <a:srgbClr val="000066"/>
                </a:solidFill>
                <a:cs typeface="Arial" charset="0"/>
              </a:rPr>
              <a:t>До…..</a:t>
            </a:r>
          </a:p>
          <a:p>
            <a:pPr algn="just" eaLnBrk="0" hangingPunct="0">
              <a:defRPr/>
            </a:pPr>
            <a:endParaRPr lang="ru-RU" altLang="ru-RU" dirty="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987675" y="4868863"/>
            <a:ext cx="4248150" cy="6397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Clr>
                <a:schemeClr val="accent1"/>
              </a:buClr>
              <a:defRPr/>
            </a:pPr>
            <a:r>
              <a:rPr lang="ru-RU" altLang="ru-RU" dirty="0">
                <a:solidFill>
                  <a:srgbClr val="000066"/>
                </a:solidFill>
                <a:cs typeface="Arial" charset="0"/>
              </a:rPr>
              <a:t>Сформировать и внедрить компоненты информационной среды для привлечения родителей к внедрению ФГОС ДО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524750" y="4868863"/>
            <a:ext cx="1295400" cy="568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Clr>
                <a:schemeClr val="accent1"/>
              </a:buClr>
              <a:defRPr/>
            </a:pPr>
            <a:r>
              <a:rPr lang="ru-RU" altLang="ru-RU" dirty="0">
                <a:solidFill>
                  <a:srgbClr val="000066"/>
                </a:solidFill>
                <a:cs typeface="Arial" charset="0"/>
              </a:rPr>
              <a:t>С марта 2014 г.</a:t>
            </a:r>
          </a:p>
          <a:p>
            <a:pPr algn="just" eaLnBrk="0" hangingPunct="0">
              <a:defRPr/>
            </a:pPr>
            <a:endParaRPr lang="ru-RU" altLang="ru-RU" dirty="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987675" y="5661025"/>
            <a:ext cx="4248150" cy="784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Clr>
                <a:schemeClr val="accent1"/>
              </a:buClr>
              <a:defRPr/>
            </a:pPr>
            <a:r>
              <a:rPr lang="ru-RU" altLang="ru-RU" dirty="0">
                <a:solidFill>
                  <a:srgbClr val="000066"/>
                </a:solidFill>
                <a:cs typeface="Arial" charset="0"/>
              </a:rPr>
              <a:t>Скорректировать и адаптировать существующую систему мониторинга и контроля в соответствии с требованиями ФГОС ДО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7524750" y="5661025"/>
            <a:ext cx="1368425" cy="576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Clr>
                <a:schemeClr val="accent1"/>
              </a:buClr>
              <a:defRPr/>
            </a:pPr>
            <a:r>
              <a:rPr lang="ru-RU" altLang="ru-RU" dirty="0">
                <a:solidFill>
                  <a:srgbClr val="000066"/>
                </a:solidFill>
                <a:latin typeface="Times New Roman" pitchFamily="18" charset="0"/>
                <a:cs typeface="Arial" charset="0"/>
              </a:rPr>
              <a:t>До ……</a:t>
            </a:r>
          </a:p>
          <a:p>
            <a:pPr algn="just" eaLnBrk="0" hangingPunct="0">
              <a:defRPr/>
            </a:pPr>
            <a:endParaRPr lang="ru-RU" altLang="ru-RU" dirty="0">
              <a:solidFill>
                <a:srgbClr val="000066"/>
              </a:solidFill>
              <a:latin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 txBox="1">
            <a:spLocks noChangeArrowheads="1"/>
          </p:cNvSpPr>
          <p:nvPr/>
        </p:nvSpPr>
        <p:spPr bwMode="auto">
          <a:xfrm>
            <a:off x="1042988" y="404813"/>
            <a:ext cx="730885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800">
                <a:solidFill>
                  <a:srgbClr val="C00000"/>
                </a:solidFill>
              </a:rPr>
              <a:t>Задание «Комплексный план по внедрению ФГОС ДО»</a:t>
            </a:r>
          </a:p>
        </p:txBody>
      </p:sp>
      <p:sp>
        <p:nvSpPr>
          <p:cNvPr id="36866" name="Text Box 62"/>
          <p:cNvSpPr txBox="1">
            <a:spLocks noChangeArrowheads="1"/>
          </p:cNvSpPr>
          <p:nvPr/>
        </p:nvSpPr>
        <p:spPr bwMode="auto">
          <a:xfrm flipH="1">
            <a:off x="3205163" y="1844675"/>
            <a:ext cx="7000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altLang="ru-RU" sz="1600" b="0"/>
          </a:p>
        </p:txBody>
      </p:sp>
      <p:graphicFrame>
        <p:nvGraphicFramePr>
          <p:cNvPr id="12337" name="Group 49"/>
          <p:cNvGraphicFramePr>
            <a:graphicFrameLocks noGrp="1"/>
          </p:cNvGraphicFramePr>
          <p:nvPr/>
        </p:nvGraphicFramePr>
        <p:xfrm>
          <a:off x="250825" y="1196975"/>
          <a:ext cx="8640763" cy="4485068"/>
        </p:xfrm>
        <a:graphic>
          <a:graphicData uri="http://schemas.openxmlformats.org/drawingml/2006/table">
            <a:tbl>
              <a:tblPr/>
              <a:tblGrid>
                <a:gridCol w="265113"/>
                <a:gridCol w="3052762"/>
                <a:gridCol w="1243013"/>
                <a:gridCol w="2046287"/>
                <a:gridCol w="2033588"/>
              </a:tblGrid>
              <a:tr h="430402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Задачи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Сроки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Ответственные,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Участники выполнения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Ожидаемый результат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3467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1917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Нормативно-правовое обеспечение</a:t>
                      </a:r>
                      <a:endParaRPr kumimoji="0" lang="ru-RU" altLang="ru-RU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26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Организационно-управленческие условия</a:t>
                      </a:r>
                      <a:endParaRPr kumimoji="0" lang="ru-RU" altLang="ru-RU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2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Организационно –педагогические условия</a:t>
                      </a:r>
                      <a:endParaRPr kumimoji="0" lang="ru-RU" alt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2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Учебно-методическое обеспечение </a:t>
                      </a:r>
                      <a:endParaRPr kumimoji="0" lang="ru-RU" alt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2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Информационное сопровождение</a:t>
                      </a:r>
                      <a:endParaRPr kumimoji="0" lang="ru-RU" alt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2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Мониторинг и контроль </a:t>
                      </a:r>
                      <a:endParaRPr kumimoji="0" lang="ru-RU" alt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 txBox="1">
            <a:spLocks noChangeArrowheads="1"/>
          </p:cNvSpPr>
          <p:nvPr/>
        </p:nvSpPr>
        <p:spPr bwMode="auto">
          <a:xfrm>
            <a:off x="1042988" y="404813"/>
            <a:ext cx="730885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800">
                <a:solidFill>
                  <a:srgbClr val="C00000"/>
                </a:solidFill>
              </a:rPr>
              <a:t>Задание «Комплексный план по внедрению ФГОС ДО»</a:t>
            </a:r>
          </a:p>
        </p:txBody>
      </p:sp>
      <p:sp>
        <p:nvSpPr>
          <p:cNvPr id="37890" name="Text Box 62"/>
          <p:cNvSpPr txBox="1">
            <a:spLocks noChangeArrowheads="1"/>
          </p:cNvSpPr>
          <p:nvPr/>
        </p:nvSpPr>
        <p:spPr bwMode="auto">
          <a:xfrm flipH="1">
            <a:off x="3205163" y="1844675"/>
            <a:ext cx="7000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altLang="ru-RU" sz="1600" b="0"/>
          </a:p>
        </p:txBody>
      </p:sp>
      <p:graphicFrame>
        <p:nvGraphicFramePr>
          <p:cNvPr id="12337" name="Group 49"/>
          <p:cNvGraphicFramePr>
            <a:graphicFrameLocks noGrp="1"/>
          </p:cNvGraphicFramePr>
          <p:nvPr/>
        </p:nvGraphicFramePr>
        <p:xfrm>
          <a:off x="250825" y="1125538"/>
          <a:ext cx="8640763" cy="4538843"/>
        </p:xfrm>
        <a:graphic>
          <a:graphicData uri="http://schemas.openxmlformats.org/drawingml/2006/table">
            <a:tbl>
              <a:tblPr/>
              <a:tblGrid>
                <a:gridCol w="265113"/>
                <a:gridCol w="3052762"/>
                <a:gridCol w="1243013"/>
                <a:gridCol w="2046287"/>
                <a:gridCol w="2033588"/>
              </a:tblGrid>
              <a:tr h="430402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Задачи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Сроки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Ответственные,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Участники выполнения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Ожидаемый результат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3467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Нормативно-правовое обеспечение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1917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Приказ о введение ФГОС ДО на муниципальном уровне</a:t>
                      </a: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Февраль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2014 </a:t>
                      </a: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Руководитель муниципального органа управления образованием</a:t>
                      </a: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Приказ</a:t>
                      </a: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004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Разработка и издание приказов: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«О создании рабочей группы по введению ФГОС ДО»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«О комплексном муниципальном плане работы по внедрению ФГОС ДО»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«О создании РМО специалистов ДО»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cs typeface="Arial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Февраль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2014 </a:t>
                      </a: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Ответственный за введение ФГОС ДО  на муниципальном уровне</a:t>
                      </a: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Приказы</a:t>
                      </a:r>
                    </a:p>
                  </a:txBody>
                  <a:tcPr marL="57329" marR="573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 txBox="1">
            <a:spLocks noChangeArrowheads="1"/>
          </p:cNvSpPr>
          <p:nvPr/>
        </p:nvSpPr>
        <p:spPr bwMode="auto">
          <a:xfrm>
            <a:off x="1042988" y="0"/>
            <a:ext cx="730885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800">
                <a:solidFill>
                  <a:srgbClr val="C00000"/>
                </a:solidFill>
              </a:rPr>
              <a:t>Задание «Комплексный план по внедрению ФГОС ДО»</a:t>
            </a:r>
          </a:p>
        </p:txBody>
      </p:sp>
      <p:sp>
        <p:nvSpPr>
          <p:cNvPr id="38914" name="Text Box 62"/>
          <p:cNvSpPr txBox="1">
            <a:spLocks noChangeArrowheads="1"/>
          </p:cNvSpPr>
          <p:nvPr/>
        </p:nvSpPr>
        <p:spPr bwMode="auto">
          <a:xfrm flipH="1">
            <a:off x="3205163" y="1844675"/>
            <a:ext cx="7000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altLang="ru-RU" sz="1600" b="0"/>
          </a:p>
        </p:txBody>
      </p:sp>
      <p:graphicFrame>
        <p:nvGraphicFramePr>
          <p:cNvPr id="13374" name="Group 62"/>
          <p:cNvGraphicFramePr>
            <a:graphicFrameLocks noGrp="1"/>
          </p:cNvGraphicFramePr>
          <p:nvPr/>
        </p:nvGraphicFramePr>
        <p:xfrm>
          <a:off x="179388" y="476250"/>
          <a:ext cx="8785225" cy="5943600"/>
        </p:xfrm>
        <a:graphic>
          <a:graphicData uri="http://schemas.openxmlformats.org/drawingml/2006/table">
            <a:tbl>
              <a:tblPr/>
              <a:tblGrid>
                <a:gridCol w="216148"/>
                <a:gridCol w="3157289"/>
                <a:gridCol w="1263650"/>
                <a:gridCol w="2079625"/>
                <a:gridCol w="2068513"/>
              </a:tblGrid>
              <a:tr h="64770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Задачи</a:t>
                      </a:r>
                      <a:endParaRPr kumimoji="0" lang="ru-RU" alt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Сроки</a:t>
                      </a:r>
                      <a:endParaRPr kumimoji="0" lang="ru-RU" alt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Ответственные,</a:t>
                      </a:r>
                      <a:endParaRPr kumimoji="0" lang="ru-RU" alt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Участники выполнения</a:t>
                      </a:r>
                      <a:endParaRPr kumimoji="0" lang="ru-RU" alt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Ожидаемый результат</a:t>
                      </a:r>
                      <a:endParaRPr kumimoji="0" lang="ru-RU" alt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ru-RU" alt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Организационно-управленческие условия </a:t>
                      </a:r>
                      <a:endParaRPr kumimoji="0" lang="ru-RU" alt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552" marR="5255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6360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Формирование проектной (рабочей) группы по внедрению ФГОС ДО</a:t>
                      </a:r>
                    </a:p>
                  </a:txBody>
                  <a:tcPr marL="52552" marR="5255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Февраль 2014 г.</a:t>
                      </a:r>
                    </a:p>
                  </a:txBody>
                  <a:tcPr marL="52552" marR="5255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Ответственный за введение ФГОС ДО  на муниципальном уровне</a:t>
                      </a:r>
                    </a:p>
                  </a:txBody>
                  <a:tcPr marL="52552" marR="5255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Приказ о создании проектной группы с распределением функционала</a:t>
                      </a: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Анализ готовности  района по внедрению ФГОС ДО</a:t>
                      </a:r>
                    </a:p>
                  </a:txBody>
                  <a:tcPr marL="52552" marR="5255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Февраль 2014 г.</a:t>
                      </a:r>
                    </a:p>
                  </a:txBody>
                  <a:tcPr marL="52552" marR="5255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5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Times New Roman" pitchFamily="18" charset="0"/>
                        </a:rPr>
                        <a:t>Ответственный за введение ФГОС ДО  на муниципальном уровне</a:t>
                      </a:r>
                      <a:endParaRPr kumimoji="0" lang="ru-RU" alt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52552" marR="5255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Аналитические данные</a:t>
                      </a: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3502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Определение целей, задач внедрения ФГОС ДО.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Разработка плана мероприятий по внедрению ФГОС ДО в районе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5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Times New Roman" pitchFamily="18" charset="0"/>
                        </a:rPr>
                        <a:t>Разработка оценочных показателей внедрения ФГОС ДО</a:t>
                      </a:r>
                      <a:endParaRPr kumimoji="0" lang="ru-RU" alt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52552" marR="5255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Март 2014 г.</a:t>
                      </a:r>
                    </a:p>
                  </a:txBody>
                  <a:tcPr marL="52552" marR="5255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Проектная группа</a:t>
                      </a:r>
                    </a:p>
                  </a:txBody>
                  <a:tcPr marL="52552" marR="5255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Утвержденный проект с планом внедрения ФГОС ДО</a:t>
                      </a: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747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Организация работы: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alt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Внесение изменений в  текущие планы работы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alt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Реализация планов </a:t>
                      </a: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С апреля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2014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52552" marR="5255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Проектная группа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Методическое объединение специалистов ДОУ</a:t>
                      </a:r>
                    </a:p>
                  </a:txBody>
                  <a:tcPr marL="52552" marR="5255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Скорректированные и реализованные планы</a:t>
                      </a: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Организация взаимодействия с научными, религиозными, общественными организациями</a:t>
                      </a: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В течение срока действия проекта</a:t>
                      </a: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Ответственное лицо на муниципальном уровне за введение ФГОС ДО</a:t>
                      </a: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Совместные планы работ</a:t>
                      </a:r>
                    </a:p>
                  </a:txBody>
                  <a:tcPr marL="52552" marR="525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 txBox="1">
            <a:spLocks noChangeArrowheads="1"/>
          </p:cNvSpPr>
          <p:nvPr/>
        </p:nvSpPr>
        <p:spPr bwMode="auto">
          <a:xfrm>
            <a:off x="1042988" y="0"/>
            <a:ext cx="730885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800">
                <a:solidFill>
                  <a:srgbClr val="C00000"/>
                </a:solidFill>
              </a:rPr>
              <a:t>Задание «Комплексный план по внедрению ФГОС ДО»</a:t>
            </a:r>
          </a:p>
        </p:txBody>
      </p:sp>
      <p:sp>
        <p:nvSpPr>
          <p:cNvPr id="39938" name="Text Box 62"/>
          <p:cNvSpPr txBox="1">
            <a:spLocks noChangeArrowheads="1"/>
          </p:cNvSpPr>
          <p:nvPr/>
        </p:nvSpPr>
        <p:spPr bwMode="auto">
          <a:xfrm flipH="1">
            <a:off x="3205163" y="1844675"/>
            <a:ext cx="7000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altLang="ru-RU" sz="1600" b="0"/>
          </a:p>
        </p:txBody>
      </p:sp>
      <p:graphicFrame>
        <p:nvGraphicFramePr>
          <p:cNvPr id="14387" name="Group 51"/>
          <p:cNvGraphicFramePr>
            <a:graphicFrameLocks noGrp="1"/>
          </p:cNvGraphicFramePr>
          <p:nvPr/>
        </p:nvGraphicFramePr>
        <p:xfrm>
          <a:off x="179388" y="404813"/>
          <a:ext cx="8713788" cy="5611688"/>
        </p:xfrm>
        <a:graphic>
          <a:graphicData uri="http://schemas.openxmlformats.org/drawingml/2006/table">
            <a:tbl>
              <a:tblPr/>
              <a:tblGrid>
                <a:gridCol w="268288"/>
                <a:gridCol w="3078162"/>
                <a:gridCol w="1252538"/>
                <a:gridCol w="2063750"/>
                <a:gridCol w="2051050"/>
              </a:tblGrid>
              <a:tr h="893526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07" marR="6070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Задачи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07" marR="6070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Сроки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07" marR="6070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Ответственные,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Участники выполнения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07" marR="6070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Ожидаемый результат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07" marR="6070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37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07" marR="6070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Организационно-педагогическое сопровождение 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07" marR="6070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7529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0707" marR="6070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Диагностика и анализ уровня готовности специалистов к введению ФГОС ДО</a:t>
                      </a:r>
                    </a:p>
                  </a:txBody>
                  <a:tcPr marL="60707" marR="6070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Февраль 2014 г.</a:t>
                      </a:r>
                    </a:p>
                  </a:txBody>
                  <a:tcPr marL="60707" marR="6070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Руководитель проектной (рабочей) группы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Руководители МО</a:t>
                      </a:r>
                    </a:p>
                  </a:txBody>
                  <a:tcPr marL="60707" marR="6070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Перечень профессиональных затруднений специалистов</a:t>
                      </a:r>
                    </a:p>
                  </a:txBody>
                  <a:tcPr marL="60707" marR="6070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529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0707" marR="6070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Разработка плана обучения и подготовки специалистов к внедрению ФГОС ДО</a:t>
                      </a:r>
                    </a:p>
                  </a:txBody>
                  <a:tcPr marL="60707" marR="6070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Март 20104г.</a:t>
                      </a:r>
                    </a:p>
                  </a:txBody>
                  <a:tcPr marL="60707" marR="6070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Ответственное лицо на муниципальном уровне за введение ФГОС ДО</a:t>
                      </a:r>
                    </a:p>
                  </a:txBody>
                  <a:tcPr marL="60707" marR="6070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Утвержденный план </a:t>
                      </a:r>
                    </a:p>
                  </a:txBody>
                  <a:tcPr marL="60707" marR="6070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49872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0707" marR="6070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Организация курсовой подготовки специалистов системы ДО </a:t>
                      </a:r>
                    </a:p>
                  </a:txBody>
                  <a:tcPr marL="60707" marR="6070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Март-август 2014 г.</a:t>
                      </a:r>
                    </a:p>
                  </a:txBody>
                  <a:tcPr marL="60707" marR="6070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Ответственное лицо на муниципальном уровне за введение ФГОС ДО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Заведующие ДОУ</a:t>
                      </a:r>
                    </a:p>
                  </a:txBody>
                  <a:tcPr marL="60707" marR="6070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Положительная динамика уровня готовности специалистов системы ДО</a:t>
                      </a:r>
                    </a:p>
                  </a:txBody>
                  <a:tcPr marL="60707" marR="6070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9116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0707" marR="6070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Организация методического сопровождения и методического обеспечения в ДОУ, районе</a:t>
                      </a:r>
                    </a:p>
                  </a:txBody>
                  <a:tcPr marL="60707" marR="6070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До </a:t>
                      </a:r>
                    </a:p>
                  </a:txBody>
                  <a:tcPr marL="60707" marR="6070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Руководитель проектной группы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Специалисты-</a:t>
                      </a:r>
                      <a:r>
                        <a:rPr kumimoji="0" lang="ru-RU" alt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тьюторы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Руководители МО</a:t>
                      </a:r>
                    </a:p>
                  </a:txBody>
                  <a:tcPr marL="60707" marR="6070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Положительная динамика уровня компетенций специалистов  в вопросах ФГОС ДО</a:t>
                      </a:r>
                    </a:p>
                  </a:txBody>
                  <a:tcPr marL="60707" marR="6070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 txBox="1">
            <a:spLocks noChangeArrowheads="1"/>
          </p:cNvSpPr>
          <p:nvPr/>
        </p:nvSpPr>
        <p:spPr bwMode="auto">
          <a:xfrm>
            <a:off x="1042988" y="0"/>
            <a:ext cx="730885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800">
                <a:solidFill>
                  <a:srgbClr val="C00000"/>
                </a:solidFill>
              </a:rPr>
              <a:t>Задание «Комплексный план по внедрению ФГОС ДО»</a:t>
            </a:r>
          </a:p>
        </p:txBody>
      </p:sp>
      <p:sp>
        <p:nvSpPr>
          <p:cNvPr id="40962" name="Text Box 62"/>
          <p:cNvSpPr txBox="1">
            <a:spLocks noChangeArrowheads="1"/>
          </p:cNvSpPr>
          <p:nvPr/>
        </p:nvSpPr>
        <p:spPr bwMode="auto">
          <a:xfrm flipH="1">
            <a:off x="3205163" y="1844675"/>
            <a:ext cx="7000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600" b="0"/>
          </a:p>
        </p:txBody>
      </p:sp>
      <p:graphicFrame>
        <p:nvGraphicFramePr>
          <p:cNvPr id="36153" name="Group 313"/>
          <p:cNvGraphicFramePr>
            <a:graphicFrameLocks noGrp="1"/>
          </p:cNvGraphicFramePr>
          <p:nvPr/>
        </p:nvGraphicFramePr>
        <p:xfrm>
          <a:off x="93663" y="379413"/>
          <a:ext cx="8896668" cy="5669264"/>
        </p:xfrm>
        <a:graphic>
          <a:graphicData uri="http://schemas.openxmlformats.org/drawingml/2006/table">
            <a:tbl>
              <a:tblPr/>
              <a:tblGrid>
                <a:gridCol w="229865"/>
                <a:gridCol w="3326453"/>
                <a:gridCol w="182562"/>
                <a:gridCol w="923925"/>
                <a:gridCol w="182563"/>
                <a:gridCol w="2124075"/>
                <a:gridCol w="1927225"/>
              </a:tblGrid>
              <a:tr h="510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Задачи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Сроки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Ответственные,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Участники выполнения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Ожидаемый результат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56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Учебно-методическое обеспечение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174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Провести разъяснительную и информационную работу среди родителей воспитанников по вопросам введения ФГОС ДО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Май 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2014 г.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Участники проектной группы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Уровень информированности родите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ле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й и общественности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174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Составить список методических пособий, используемых в образовательном процессе, для их применения  при ведении ФГОС ДО 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Апрель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2014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Руководитель РМО специалистов ДО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РМО специалистов - </a:t>
                      </a:r>
                      <a:r>
                        <a:rPr kumimoji="0" lang="ru-RU" alt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тьюторов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Перечень методических пособий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0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Сформировать заявку на приобретение 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методических пособий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До….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Руководитель РМО специалистов ДО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Заведующие ДОУ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Сформированная заявка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215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Внести изменения /разработать 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 основные образовательные программы ДО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 программы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по направлениям развития и образования детей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До…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Руководитель РМО специалистов ДО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Заведующие ДОУ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Утвержденные ООП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Утвержденные программы по направлениям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 txBox="1">
            <a:spLocks noChangeArrowheads="1"/>
          </p:cNvSpPr>
          <p:nvPr/>
        </p:nvSpPr>
        <p:spPr bwMode="auto">
          <a:xfrm>
            <a:off x="1042988" y="0"/>
            <a:ext cx="730885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800">
                <a:solidFill>
                  <a:srgbClr val="C00000"/>
                </a:solidFill>
              </a:rPr>
              <a:t>Задание «Комплексный план по внедрению ФГОС ДО»</a:t>
            </a:r>
          </a:p>
        </p:txBody>
      </p:sp>
      <p:sp>
        <p:nvSpPr>
          <p:cNvPr id="41986" name="Text Box 62"/>
          <p:cNvSpPr txBox="1">
            <a:spLocks noChangeArrowheads="1"/>
          </p:cNvSpPr>
          <p:nvPr/>
        </p:nvSpPr>
        <p:spPr bwMode="auto">
          <a:xfrm flipH="1">
            <a:off x="3205163" y="1844675"/>
            <a:ext cx="7000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altLang="ru-RU" sz="1600" b="0"/>
          </a:p>
        </p:txBody>
      </p:sp>
      <p:graphicFrame>
        <p:nvGraphicFramePr>
          <p:cNvPr id="15414" name="Group 54"/>
          <p:cNvGraphicFramePr>
            <a:graphicFrameLocks noGrp="1"/>
          </p:cNvGraphicFramePr>
          <p:nvPr/>
        </p:nvGraphicFramePr>
        <p:xfrm>
          <a:off x="179388" y="620713"/>
          <a:ext cx="8713788" cy="5120640"/>
        </p:xfrm>
        <a:graphic>
          <a:graphicData uri="http://schemas.openxmlformats.org/drawingml/2006/table">
            <a:tbl>
              <a:tblPr/>
              <a:tblGrid>
                <a:gridCol w="217488"/>
                <a:gridCol w="3128962"/>
                <a:gridCol w="1252538"/>
                <a:gridCol w="1809724"/>
                <a:gridCol w="2305076"/>
              </a:tblGrid>
              <a:tr h="53022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43543" marR="435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Задачи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43543" marR="435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Сроки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43543" marR="435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Ответственные,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Участники выполнения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43543" marR="435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Ожидаемый результат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43543" marR="435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621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43543" marR="435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Информационное сопровождение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43543" marR="435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5688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43543" marR="435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Информирование и просвещение родительской общественности.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Организовать работу странички сайта муниципального органа управления образованием по вопросам введения ФГОС ДО</a:t>
                      </a:r>
                    </a:p>
                  </a:txBody>
                  <a:tcPr marL="43543" marR="435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В течении 2014 г.</a:t>
                      </a:r>
                    </a:p>
                  </a:txBody>
                  <a:tcPr marL="43543" marR="435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lvl="0" algn="ctr">
                        <a:spcBef>
                          <a:spcPct val="20000"/>
                        </a:spcBef>
                        <a:buClr>
                          <a:schemeClr val="accent1"/>
                        </a:buClr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Методист по дошкольному образованию</a:t>
                      </a:r>
                    </a:p>
                  </a:txBody>
                  <a:tcPr marL="43543" marR="435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3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Уровень информированности  родителей и общественности района</a:t>
                      </a:r>
                    </a:p>
                  </a:txBody>
                  <a:tcPr marL="43543" marR="435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950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43543" marR="435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Изучение мнения родительской общественности.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 организовать форум по вопросам введения ФГОС;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 анализ выступлений, предложений родителей.</a:t>
                      </a:r>
                    </a:p>
                  </a:txBody>
                  <a:tcPr marL="43543" marR="435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Сентябрь 2015 г.</a:t>
                      </a:r>
                    </a:p>
                  </a:txBody>
                  <a:tcPr marL="43543" marR="435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lvl="0" algn="ctr">
                        <a:spcBef>
                          <a:spcPct val="20000"/>
                        </a:spcBef>
                        <a:buClr>
                          <a:schemeClr val="accent1"/>
                        </a:buClr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Методист по дошкольному образованию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43543" marR="435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3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Анализ отношения родителей к введению ФГОС ДО.</a:t>
                      </a:r>
                    </a:p>
                  </a:txBody>
                  <a:tcPr marL="43543" marR="435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362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43543" marR="435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Работа со СМИ.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Разработка и реализация плана освещения вопросов введения ФГОС ДО в районных СМИ</a:t>
                      </a:r>
                    </a:p>
                  </a:txBody>
                  <a:tcPr marL="43543" marR="435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Times New Roman" pitchFamily="18" charset="0"/>
                        </a:rPr>
                        <a:t>В течении 2014 г.</a:t>
                      </a:r>
                    </a:p>
                  </a:txBody>
                  <a:tcPr marL="43543" marR="435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lvl="0" algn="ctr">
                        <a:spcBef>
                          <a:spcPct val="20000"/>
                        </a:spcBef>
                        <a:buClr>
                          <a:schemeClr val="accent1"/>
                        </a:buClr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Методист по дошкольному образованию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43543" marR="435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3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Уровень информированности  родителей и общественности района</a:t>
                      </a:r>
                    </a:p>
                  </a:txBody>
                  <a:tcPr marL="43543" marR="4354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 txBox="1">
            <a:spLocks noChangeArrowheads="1"/>
          </p:cNvSpPr>
          <p:nvPr/>
        </p:nvSpPr>
        <p:spPr bwMode="auto">
          <a:xfrm>
            <a:off x="1042988" y="0"/>
            <a:ext cx="730885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800">
                <a:solidFill>
                  <a:srgbClr val="C00000"/>
                </a:solidFill>
              </a:rPr>
              <a:t>Задание «Комплексный план по внедрению ФГОС ДО»</a:t>
            </a:r>
          </a:p>
        </p:txBody>
      </p:sp>
      <p:sp>
        <p:nvSpPr>
          <p:cNvPr id="43010" name="Text Box 62"/>
          <p:cNvSpPr txBox="1">
            <a:spLocks noChangeArrowheads="1"/>
          </p:cNvSpPr>
          <p:nvPr/>
        </p:nvSpPr>
        <p:spPr bwMode="auto">
          <a:xfrm flipH="1">
            <a:off x="3205163" y="1844675"/>
            <a:ext cx="7000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altLang="ru-RU" sz="1600" b="0"/>
          </a:p>
        </p:txBody>
      </p:sp>
      <p:graphicFrame>
        <p:nvGraphicFramePr>
          <p:cNvPr id="16440" name="Group 56"/>
          <p:cNvGraphicFramePr>
            <a:graphicFrameLocks noGrp="1"/>
          </p:cNvGraphicFramePr>
          <p:nvPr/>
        </p:nvGraphicFramePr>
        <p:xfrm>
          <a:off x="250825" y="692150"/>
          <a:ext cx="8640763" cy="6004605"/>
        </p:xfrm>
        <a:graphic>
          <a:graphicData uri="http://schemas.openxmlformats.org/drawingml/2006/table">
            <a:tbl>
              <a:tblPr/>
              <a:tblGrid>
                <a:gridCol w="265113"/>
                <a:gridCol w="3052762"/>
                <a:gridCol w="1243013"/>
                <a:gridCol w="2046287"/>
                <a:gridCol w="2033588"/>
              </a:tblGrid>
              <a:tr h="64011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161" marR="491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Задачи</a:t>
                      </a:r>
                      <a:endParaRPr kumimoji="0" lang="ru-RU" alt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161" marR="491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Сроки</a:t>
                      </a:r>
                      <a:endParaRPr kumimoji="0" lang="ru-RU" alt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161" marR="491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Ответственные,</a:t>
                      </a:r>
                      <a:endParaRPr kumimoji="0" lang="ru-RU" alt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Участники выполнения</a:t>
                      </a:r>
                      <a:endParaRPr kumimoji="0" lang="ru-RU" alt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161" marR="491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Ожидаемый результат</a:t>
                      </a:r>
                      <a:endParaRPr kumimoji="0" lang="ru-RU" alt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161" marR="491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7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ru-RU" alt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161" marR="491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Контроль и мониторинг</a:t>
                      </a:r>
                      <a:endParaRPr kumimoji="0" lang="ru-RU" alt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161" marR="491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069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9161" marR="491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Анализ существующей системы мониторинга и контроля в соответствии с требованиями ФГОС ДО</a:t>
                      </a:r>
                      <a:endParaRPr kumimoji="0" lang="ru-RU" alt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161" marR="491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Февраль 2014 г.</a:t>
                      </a:r>
                      <a:endParaRPr kumimoji="0" lang="ru-RU" alt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161" marR="491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Методист по дошкольному образованию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Проектная группа</a:t>
                      </a:r>
                      <a:endParaRPr kumimoji="0" lang="ru-RU" alt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161" marR="491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Перечень отсутствующих элементов в системе мониторинга и контроля</a:t>
                      </a:r>
                      <a:endParaRPr kumimoji="0" lang="ru-RU" alt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161" marR="491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140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9161" marR="491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Внесение в изменений в систему и мониторинга и контроля в части: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alt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Реализации ООП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alt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Условий реализации ООП</a:t>
                      </a:r>
                      <a:endParaRPr kumimoji="0" lang="ru-RU" alt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161" marR="491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Март 2014 г.</a:t>
                      </a:r>
                      <a:endParaRPr kumimoji="0" lang="ru-RU" alt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161" marR="491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lvl="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</a:pPr>
                      <a:r>
                        <a:rPr kumimoji="0" lang="ru-RU" alt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Руководитель (заведующий ИДК)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Заведующие ДОУ</a:t>
                      </a:r>
                      <a:endParaRPr kumimoji="0" lang="ru-RU" alt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9161" marR="491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Скорректированная система мониторинга и контроля</a:t>
                      </a:r>
                      <a:endParaRPr kumimoji="0" lang="ru-RU" alt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161" marR="491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89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9161" marR="491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Реализация системы мониторинга и контроля при внедрении ФГОС ДО</a:t>
                      </a:r>
                      <a:endParaRPr kumimoji="0" lang="ru-RU" alt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161" marR="491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Сентябрь 2014 г.- май 2015г.</a:t>
                      </a:r>
                      <a:endParaRPr kumimoji="0" lang="ru-RU" alt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161" marR="491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lvl="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</a:pPr>
                      <a:r>
                        <a:rPr kumimoji="0" lang="ru-RU" alt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Руководитель (заведующий ИДК)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Заведующие ДОУ</a:t>
                      </a:r>
                      <a:endParaRPr kumimoji="0" lang="ru-RU" alt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161" marR="491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Результаты освоения ООП</a:t>
                      </a:r>
                      <a:endParaRPr kumimoji="0" lang="ru-RU" alt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161" marR="491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260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9161" marR="491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Анализ результатов мониторинга и контроля результатов внедрения ФГОС ДО</a:t>
                      </a:r>
                      <a:endParaRPr kumimoji="0" lang="ru-RU" alt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161" marR="491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Май 2015г.</a:t>
                      </a:r>
                      <a:endParaRPr kumimoji="0" lang="ru-RU" alt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161" marR="491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lvl="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</a:pPr>
                      <a:r>
                        <a:rPr kumimoji="0" lang="ru-RU" alt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Руководитель (заведующий ИДК)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Заведующие ДОУ</a:t>
                      </a:r>
                    </a:p>
                  </a:txBody>
                  <a:tcPr marL="49161" marR="491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Реализованная ООП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Созданные для реализации ООП условия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300" dirty="0" smtClean="0">
                          <a:solidFill>
                            <a:srgbClr val="000066"/>
                          </a:solidFill>
                        </a:rPr>
                        <a:t>Достижение детьми уровня развития, необходимого и достаточного для успешного освоения ими образовательных программ НОО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Степень удовлетворенности родителей, педагогов, внедрением ФГОС ДО</a:t>
                      </a:r>
                      <a:endParaRPr kumimoji="0" lang="ru-RU" alt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161" marR="491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Номер слайда 4"/>
          <p:cNvSpPr txBox="1">
            <a:spLocks noGrp="1"/>
          </p:cNvSpPr>
          <p:nvPr/>
        </p:nvSpPr>
        <p:spPr bwMode="auto">
          <a:xfrm>
            <a:off x="7572375" y="6572250"/>
            <a:ext cx="11334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50F74CF-65B8-4305-9EC2-F3424301557A}" type="slidenum">
              <a:rPr lang="ru-RU" altLang="ru-RU" sz="1400" b="0">
                <a:latin typeface="Comic Sans MS" pitchFamily="66" charset="0"/>
              </a:rPr>
              <a:pPr algn="r"/>
              <a:t>2</a:t>
            </a:fld>
            <a:endParaRPr lang="ru-RU" altLang="ru-RU" sz="1400" b="0">
              <a:latin typeface="Comic Sans MS" pitchFamily="66" charset="0"/>
            </a:endParaRPr>
          </a:p>
        </p:txBody>
      </p:sp>
      <p:sp>
        <p:nvSpPr>
          <p:cNvPr id="38" name="Rectangle 2"/>
          <p:cNvSpPr txBox="1">
            <a:spLocks noChangeArrowheads="1"/>
          </p:cNvSpPr>
          <p:nvPr/>
        </p:nvSpPr>
        <p:spPr>
          <a:xfrm>
            <a:off x="214313" y="214313"/>
            <a:ext cx="7786687" cy="28575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3200" kern="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3200" kern="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</a:br>
            <a:r>
              <a:rPr lang="ru-RU" sz="3200" kern="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3200" kern="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</a:br>
            <a:r>
              <a:rPr lang="ru-RU" sz="3200" kern="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3200" kern="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</a:br>
            <a:endParaRPr lang="ru-RU" sz="3200" kern="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100" name="Прямоугольник 38"/>
          <p:cNvSpPr>
            <a:spLocks noChangeArrowheads="1"/>
          </p:cNvSpPr>
          <p:nvPr/>
        </p:nvSpPr>
        <p:spPr bwMode="auto">
          <a:xfrm>
            <a:off x="755650" y="260350"/>
            <a:ext cx="80724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altLang="ru-RU" sz="2800" dirty="0">
                <a:solidFill>
                  <a:srgbClr val="C00000"/>
                </a:solidFill>
                <a:latin typeface="+mn-lt"/>
              </a:rPr>
              <a:t>Характеристики проектной деятельности</a:t>
            </a:r>
            <a:endParaRPr lang="ru-RU" altLang="ru-RU" sz="2800" b="0" dirty="0">
              <a:latin typeface="+mn-lt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395288" y="1844675"/>
            <a:ext cx="828675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2700" indent="-12700" algn="just"/>
            <a:r>
              <a:rPr lang="ru-RU" altLang="ru-RU" sz="2000" i="1">
                <a:solidFill>
                  <a:srgbClr val="CC3300"/>
                </a:solidFill>
              </a:rPr>
              <a:t>1. Этап проектирования.</a:t>
            </a:r>
            <a:endParaRPr lang="ru-RU" altLang="ru-RU" sz="2000">
              <a:solidFill>
                <a:srgbClr val="CC3300"/>
              </a:solidFill>
            </a:endParaRPr>
          </a:p>
          <a:p>
            <a:pPr marL="12700" indent="-12700" algn="just"/>
            <a:r>
              <a:rPr lang="ru-RU" altLang="ru-RU" sz="2000">
                <a:solidFill>
                  <a:srgbClr val="000066"/>
                </a:solidFill>
              </a:rPr>
              <a:t>1.1. Анализ текущего состояния системы, объекта проектирования</a:t>
            </a:r>
          </a:p>
          <a:p>
            <a:pPr marL="12700" indent="-12700" algn="just"/>
            <a:r>
              <a:rPr lang="ru-RU" altLang="ru-RU" sz="2000">
                <a:solidFill>
                  <a:srgbClr val="000066"/>
                </a:solidFill>
              </a:rPr>
              <a:t>1.2. Выявление и формулировка проблем </a:t>
            </a:r>
          </a:p>
          <a:p>
            <a:pPr marL="12700" indent="-12700" algn="just"/>
            <a:r>
              <a:rPr lang="ru-RU" altLang="ru-RU" sz="2000">
                <a:solidFill>
                  <a:srgbClr val="000066"/>
                </a:solidFill>
              </a:rPr>
              <a:t>1.3. Постановка целей, связанных с преобразованием объекта </a:t>
            </a:r>
          </a:p>
          <a:p>
            <a:pPr marL="12700" indent="-12700" algn="just"/>
            <a:r>
              <a:rPr lang="ru-RU" altLang="ru-RU" sz="2000">
                <a:solidFill>
                  <a:srgbClr val="000066"/>
                </a:solidFill>
              </a:rPr>
              <a:t>1.5. Определение результатов с критериями измеримости </a:t>
            </a:r>
          </a:p>
          <a:p>
            <a:pPr marL="12700" indent="-12700" algn="just"/>
            <a:r>
              <a:rPr lang="ru-RU" altLang="ru-RU" sz="2000">
                <a:solidFill>
                  <a:srgbClr val="000066"/>
                </a:solidFill>
              </a:rPr>
              <a:t>1.6. Планирование задач, действий по реализации целей.</a:t>
            </a:r>
          </a:p>
        </p:txBody>
      </p:sp>
      <p:sp>
        <p:nvSpPr>
          <p:cNvPr id="7" name="Прямоугольник 5"/>
          <p:cNvSpPr>
            <a:spLocks noChangeArrowheads="1"/>
          </p:cNvSpPr>
          <p:nvPr/>
        </p:nvSpPr>
        <p:spPr bwMode="auto">
          <a:xfrm>
            <a:off x="323850" y="4292600"/>
            <a:ext cx="82867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2700" indent="-12700" algn="just"/>
            <a:r>
              <a:rPr lang="ru-RU" altLang="ru-RU" sz="2000" i="1">
                <a:solidFill>
                  <a:srgbClr val="CC3300"/>
                </a:solidFill>
              </a:rPr>
              <a:t>2. Этап реализации (технологический).</a:t>
            </a:r>
            <a:endParaRPr lang="ru-RU" altLang="ru-RU" sz="2000">
              <a:solidFill>
                <a:srgbClr val="CC3300"/>
              </a:solidFill>
            </a:endParaRPr>
          </a:p>
          <a:p>
            <a:pPr marL="12700" indent="-12700" algn="just"/>
            <a:r>
              <a:rPr lang="ru-RU" altLang="ru-RU" sz="2000">
                <a:solidFill>
                  <a:srgbClr val="000066"/>
                </a:solidFill>
              </a:rPr>
              <a:t>Организация работы в соответствии с планом.</a:t>
            </a:r>
          </a:p>
        </p:txBody>
      </p:sp>
      <p:sp>
        <p:nvSpPr>
          <p:cNvPr id="8" name="Прямоугольник 5"/>
          <p:cNvSpPr>
            <a:spLocks noChangeArrowheads="1"/>
          </p:cNvSpPr>
          <p:nvPr/>
        </p:nvSpPr>
        <p:spPr bwMode="auto">
          <a:xfrm>
            <a:off x="395288" y="5084763"/>
            <a:ext cx="82867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2700" indent="-12700" algn="just"/>
            <a:r>
              <a:rPr lang="ru-RU" altLang="ru-RU" sz="2000" i="1">
                <a:solidFill>
                  <a:srgbClr val="CC3300"/>
                </a:solidFill>
              </a:rPr>
              <a:t>3. Этап рефлексии</a:t>
            </a:r>
            <a:endParaRPr lang="ru-RU" altLang="ru-RU" sz="2000">
              <a:solidFill>
                <a:srgbClr val="CC3300"/>
              </a:solidFill>
            </a:endParaRPr>
          </a:p>
          <a:p>
            <a:pPr marL="12700" indent="-12700" algn="just"/>
            <a:r>
              <a:rPr lang="ru-RU" altLang="ru-RU" sz="2000">
                <a:solidFill>
                  <a:srgbClr val="000066"/>
                </a:solidFill>
              </a:rPr>
              <a:t>Оценка реализованного проекта по критериям результативности.</a:t>
            </a:r>
          </a:p>
        </p:txBody>
      </p:sp>
      <p:sp>
        <p:nvSpPr>
          <p:cNvPr id="35845" name="Прямоугольник 5"/>
          <p:cNvSpPr>
            <a:spLocks noChangeArrowheads="1"/>
          </p:cNvSpPr>
          <p:nvPr/>
        </p:nvSpPr>
        <p:spPr bwMode="auto">
          <a:xfrm>
            <a:off x="468313" y="836613"/>
            <a:ext cx="84963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2700" indent="-12700" algn="just"/>
            <a:r>
              <a:rPr lang="ru-RU" altLang="ru-RU" sz="2000">
                <a:solidFill>
                  <a:srgbClr val="CC3300"/>
                </a:solidFill>
              </a:rPr>
              <a:t>Проект</a:t>
            </a:r>
            <a:r>
              <a:rPr lang="ru-RU" altLang="ru-RU" sz="2000"/>
              <a:t> – </a:t>
            </a:r>
            <a:r>
              <a:rPr lang="ru-RU" altLang="ru-RU" sz="2000">
                <a:solidFill>
                  <a:srgbClr val="000066"/>
                </a:solidFill>
              </a:rPr>
              <a:t>это целенаправленное изменение некоторой системы, ограниченное во времени, ресурсах и имеющее специфическую организацию.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3584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97" name="Rectangle 17"/>
          <p:cNvSpPr>
            <a:spLocks noChangeArrowheads="1"/>
          </p:cNvSpPr>
          <p:nvPr/>
        </p:nvSpPr>
        <p:spPr bwMode="auto">
          <a:xfrm>
            <a:off x="3276600" y="3933825"/>
            <a:ext cx="2735263" cy="503238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>
                <a:solidFill>
                  <a:srgbClr val="000066"/>
                </a:solidFill>
              </a:rPr>
              <a:t>Планирование </a:t>
            </a:r>
          </a:p>
          <a:p>
            <a:pPr algn="ctr"/>
            <a:r>
              <a:rPr lang="ru-RU" altLang="ru-RU">
                <a:solidFill>
                  <a:srgbClr val="000066"/>
                </a:solidFill>
              </a:rPr>
              <a:t>работы</a:t>
            </a:r>
            <a:endParaRPr lang="en-US" altLang="ru-RU" b="0">
              <a:solidFill>
                <a:srgbClr val="000066"/>
              </a:solidFill>
            </a:endParaRPr>
          </a:p>
        </p:txBody>
      </p:sp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0" y="0"/>
            <a:ext cx="8978900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algn="ctr"/>
            <a:r>
              <a:rPr lang="ru-RU" altLang="ru-RU" sz="1800">
                <a:solidFill>
                  <a:srgbClr val="C00000"/>
                </a:solidFill>
              </a:rPr>
              <a:t>Алгоритм создания и реализации проекта</a:t>
            </a: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3348038" y="404813"/>
            <a:ext cx="2663825" cy="649287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ru-RU" altLang="ru-RU">
                <a:solidFill>
                  <a:srgbClr val="000066"/>
                </a:solidFill>
              </a:rPr>
              <a:t>Создание рабочей группы </a:t>
            </a:r>
          </a:p>
          <a:p>
            <a:pPr algn="ctr" rtl="1"/>
            <a:r>
              <a:rPr lang="ru-RU" altLang="ru-RU">
                <a:solidFill>
                  <a:srgbClr val="000066"/>
                </a:solidFill>
              </a:rPr>
              <a:t>по внедрению</a:t>
            </a:r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6443663" y="404813"/>
            <a:ext cx="2449512" cy="6492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altLang="ru-RU" sz="1400"/>
          </a:p>
          <a:p>
            <a:pPr algn="ctr"/>
            <a:r>
              <a:rPr lang="ru-RU" altLang="ru-RU" sz="1400">
                <a:solidFill>
                  <a:srgbClr val="000066"/>
                </a:solidFill>
              </a:rPr>
              <a:t>Приказ о создании </a:t>
            </a:r>
          </a:p>
          <a:p>
            <a:pPr algn="ctr"/>
            <a:r>
              <a:rPr lang="ru-RU" altLang="ru-RU" sz="1400">
                <a:solidFill>
                  <a:srgbClr val="000066"/>
                </a:solidFill>
              </a:rPr>
              <a:t>Координационного Совета,</a:t>
            </a:r>
          </a:p>
          <a:p>
            <a:pPr algn="ctr"/>
            <a:r>
              <a:rPr lang="ru-RU" altLang="ru-RU" sz="1400">
                <a:solidFill>
                  <a:srgbClr val="000066"/>
                </a:solidFill>
              </a:rPr>
              <a:t>рабочей группы</a:t>
            </a:r>
            <a:endParaRPr lang="ru-RU" altLang="ru-RU" sz="1400" b="0">
              <a:solidFill>
                <a:srgbClr val="000066"/>
              </a:solidFill>
            </a:endParaRPr>
          </a:p>
          <a:p>
            <a:pPr algn="ctr"/>
            <a:endParaRPr lang="en-US" altLang="ru-RU" sz="1400" b="0">
              <a:solidFill>
                <a:srgbClr val="000066"/>
              </a:solidFill>
            </a:endParaRPr>
          </a:p>
        </p:txBody>
      </p:sp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6516688" y="1268413"/>
            <a:ext cx="2447925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ru-RU" altLang="ru-RU" sz="1400">
                <a:solidFill>
                  <a:srgbClr val="000066"/>
                </a:solidFill>
              </a:rPr>
              <a:t>Анализ уровня  </a:t>
            </a:r>
          </a:p>
          <a:p>
            <a:pPr algn="ctr" rtl="1"/>
            <a:r>
              <a:rPr lang="ru-RU" altLang="ru-RU" sz="1400">
                <a:solidFill>
                  <a:srgbClr val="000066"/>
                </a:solidFill>
              </a:rPr>
              <a:t>готовности</a:t>
            </a:r>
          </a:p>
          <a:p>
            <a:pPr algn="ctr" rtl="1"/>
            <a:r>
              <a:rPr lang="ru-RU" altLang="ru-RU" sz="1400">
                <a:solidFill>
                  <a:srgbClr val="000066"/>
                </a:solidFill>
              </a:rPr>
              <a:t> образовательной системы</a:t>
            </a:r>
          </a:p>
        </p:txBody>
      </p:sp>
      <p:sp>
        <p:nvSpPr>
          <p:cNvPr id="46090" name="Rectangle 10"/>
          <p:cNvSpPr>
            <a:spLocks noChangeArrowheads="1"/>
          </p:cNvSpPr>
          <p:nvPr/>
        </p:nvSpPr>
        <p:spPr bwMode="auto">
          <a:xfrm>
            <a:off x="6516688" y="2060575"/>
            <a:ext cx="2447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 sz="1400">
                <a:solidFill>
                  <a:srgbClr val="000066"/>
                </a:solidFill>
              </a:rPr>
              <a:t>Проблемное </a:t>
            </a:r>
          </a:p>
          <a:p>
            <a:pPr algn="ctr"/>
            <a:r>
              <a:rPr lang="ru-RU" altLang="ru-RU" sz="1400">
                <a:solidFill>
                  <a:srgbClr val="000066"/>
                </a:solidFill>
              </a:rPr>
              <a:t>поле</a:t>
            </a:r>
            <a:r>
              <a:rPr lang="ru-RU" altLang="ru-RU" sz="1800" b="0">
                <a:solidFill>
                  <a:srgbClr val="000066"/>
                </a:solidFill>
              </a:rPr>
              <a:t> </a:t>
            </a:r>
            <a:r>
              <a:rPr lang="ru-RU" altLang="ru-RU" sz="1400">
                <a:solidFill>
                  <a:srgbClr val="000066"/>
                </a:solidFill>
              </a:rPr>
              <a:t>внедрения</a:t>
            </a:r>
            <a:r>
              <a:rPr lang="ru-RU" altLang="ru-RU" sz="1800" b="0">
                <a:solidFill>
                  <a:srgbClr val="000066"/>
                </a:solidFill>
              </a:rPr>
              <a:t> </a:t>
            </a:r>
            <a:endParaRPr lang="en-US" altLang="ru-RU" sz="1800" b="0">
              <a:solidFill>
                <a:srgbClr val="000066"/>
              </a:solidFill>
            </a:endParaRPr>
          </a:p>
        </p:txBody>
      </p:sp>
      <p:sp>
        <p:nvSpPr>
          <p:cNvPr id="3" name="Rectangle 17"/>
          <p:cNvSpPr>
            <a:spLocks noChangeArrowheads="1"/>
          </p:cNvSpPr>
          <p:nvPr/>
        </p:nvSpPr>
        <p:spPr bwMode="auto">
          <a:xfrm>
            <a:off x="3348038" y="2781300"/>
            <a:ext cx="2663825" cy="936625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>
                <a:solidFill>
                  <a:srgbClr val="000066"/>
                </a:solidFill>
              </a:rPr>
              <a:t>Формирование целей </a:t>
            </a:r>
          </a:p>
          <a:p>
            <a:pPr algn="ctr"/>
            <a:r>
              <a:rPr lang="ru-RU" altLang="ru-RU">
                <a:solidFill>
                  <a:srgbClr val="000066"/>
                </a:solidFill>
              </a:rPr>
              <a:t>по каждому направлению </a:t>
            </a:r>
          </a:p>
          <a:p>
            <a:pPr algn="ctr"/>
            <a:r>
              <a:rPr lang="ru-RU" altLang="ru-RU">
                <a:solidFill>
                  <a:srgbClr val="000066"/>
                </a:solidFill>
              </a:rPr>
              <a:t>обеспечения внедрения</a:t>
            </a:r>
          </a:p>
        </p:txBody>
      </p:sp>
      <p:sp>
        <p:nvSpPr>
          <p:cNvPr id="46103" name="AutoShape 23"/>
          <p:cNvSpPr>
            <a:spLocks noChangeArrowheads="1"/>
          </p:cNvSpPr>
          <p:nvPr/>
        </p:nvSpPr>
        <p:spPr bwMode="auto">
          <a:xfrm>
            <a:off x="6011863" y="3141663"/>
            <a:ext cx="503237" cy="503237"/>
          </a:xfrm>
          <a:prstGeom prst="rightArrow">
            <a:avLst>
              <a:gd name="adj1" fmla="val 50000"/>
              <a:gd name="adj2" fmla="val 6017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1800" b="0"/>
          </a:p>
        </p:txBody>
      </p:sp>
      <p:sp>
        <p:nvSpPr>
          <p:cNvPr id="46104" name="Rectangle 24"/>
          <p:cNvSpPr>
            <a:spLocks noChangeArrowheads="1"/>
          </p:cNvSpPr>
          <p:nvPr/>
        </p:nvSpPr>
        <p:spPr bwMode="auto">
          <a:xfrm>
            <a:off x="6516688" y="2997200"/>
            <a:ext cx="2446337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>
                <a:solidFill>
                  <a:srgbClr val="000066"/>
                </a:solidFill>
              </a:rPr>
              <a:t>Перечень целей</a:t>
            </a:r>
            <a:endParaRPr lang="ru-RU" altLang="ru-RU" sz="1800">
              <a:solidFill>
                <a:srgbClr val="000066"/>
              </a:solidFill>
            </a:endParaRPr>
          </a:p>
        </p:txBody>
      </p:sp>
      <p:sp>
        <p:nvSpPr>
          <p:cNvPr id="46108" name="AutoShape 28"/>
          <p:cNvSpPr>
            <a:spLocks noChangeArrowheads="1"/>
          </p:cNvSpPr>
          <p:nvPr/>
        </p:nvSpPr>
        <p:spPr bwMode="auto">
          <a:xfrm>
            <a:off x="6011863" y="3933825"/>
            <a:ext cx="431800" cy="503238"/>
          </a:xfrm>
          <a:prstGeom prst="rightArrow">
            <a:avLst>
              <a:gd name="adj1" fmla="val 50000"/>
              <a:gd name="adj2" fmla="val 6017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1800" b="0"/>
          </a:p>
        </p:txBody>
      </p:sp>
      <p:sp>
        <p:nvSpPr>
          <p:cNvPr id="39" name="Стрелка вниз 38"/>
          <p:cNvSpPr/>
          <p:nvPr/>
        </p:nvSpPr>
        <p:spPr>
          <a:xfrm>
            <a:off x="4500563" y="3716338"/>
            <a:ext cx="357187" cy="357187"/>
          </a:xfrm>
          <a:prstGeom prst="downArrow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800" b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348038" y="1268413"/>
            <a:ext cx="2663825" cy="1368425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ru-RU" altLang="ru-RU">
                <a:solidFill>
                  <a:srgbClr val="000066"/>
                </a:solidFill>
              </a:rPr>
              <a:t>Диагностика текущего </a:t>
            </a:r>
          </a:p>
          <a:p>
            <a:pPr algn="ctr" rtl="1"/>
            <a:r>
              <a:rPr lang="ru-RU" altLang="ru-RU">
                <a:solidFill>
                  <a:srgbClr val="000066"/>
                </a:solidFill>
              </a:rPr>
              <a:t>состояния </a:t>
            </a:r>
          </a:p>
          <a:p>
            <a:pPr algn="ctr" rtl="1"/>
            <a:r>
              <a:rPr lang="ru-RU" altLang="ru-RU">
                <a:solidFill>
                  <a:srgbClr val="000066"/>
                </a:solidFill>
              </a:rPr>
              <a:t>образовательной системы</a:t>
            </a:r>
          </a:p>
        </p:txBody>
      </p:sp>
      <p:sp>
        <p:nvSpPr>
          <p:cNvPr id="5" name="AutoShape 23"/>
          <p:cNvSpPr>
            <a:spLocks noChangeArrowheads="1"/>
          </p:cNvSpPr>
          <p:nvPr/>
        </p:nvSpPr>
        <p:spPr bwMode="auto">
          <a:xfrm>
            <a:off x="6011863" y="549275"/>
            <a:ext cx="431800" cy="433388"/>
          </a:xfrm>
          <a:prstGeom prst="rightArrow">
            <a:avLst>
              <a:gd name="adj1" fmla="val 50000"/>
              <a:gd name="adj2" fmla="val 6017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1800" b="0"/>
          </a:p>
        </p:txBody>
      </p:sp>
      <p:sp>
        <p:nvSpPr>
          <p:cNvPr id="6" name="AutoShape 23"/>
          <p:cNvSpPr>
            <a:spLocks noChangeArrowheads="1"/>
          </p:cNvSpPr>
          <p:nvPr/>
        </p:nvSpPr>
        <p:spPr bwMode="auto">
          <a:xfrm>
            <a:off x="6011863" y="1700213"/>
            <a:ext cx="503237" cy="647700"/>
          </a:xfrm>
          <a:prstGeom prst="rightArrow">
            <a:avLst>
              <a:gd name="adj1" fmla="val 50000"/>
              <a:gd name="adj2" fmla="val 6017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1800" b="0"/>
          </a:p>
        </p:txBody>
      </p:sp>
      <p:sp>
        <p:nvSpPr>
          <p:cNvPr id="46107" name="AutoShape 27"/>
          <p:cNvSpPr>
            <a:spLocks noChangeArrowheads="1"/>
          </p:cNvSpPr>
          <p:nvPr/>
        </p:nvSpPr>
        <p:spPr bwMode="auto">
          <a:xfrm>
            <a:off x="179388" y="333375"/>
            <a:ext cx="3168650" cy="792163"/>
          </a:xfrm>
          <a:prstGeom prst="rightArrowCallout">
            <a:avLst>
              <a:gd name="adj1" fmla="val 25111"/>
              <a:gd name="adj2" fmla="val 25000"/>
              <a:gd name="adj3" fmla="val 45741"/>
              <a:gd name="adj4" fmla="val 84861"/>
            </a:avLst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ru-RU" altLang="ru-RU" sz="1400" dirty="0">
                <a:solidFill>
                  <a:srgbClr val="000066"/>
                </a:solidFill>
              </a:rPr>
              <a:t>Потребность </a:t>
            </a:r>
          </a:p>
          <a:p>
            <a:pPr algn="ctr" rtl="1"/>
            <a:r>
              <a:rPr lang="ru-RU" altLang="ru-RU" sz="1400" dirty="0">
                <a:solidFill>
                  <a:srgbClr val="000066"/>
                </a:solidFill>
              </a:rPr>
              <a:t>в организации и координации </a:t>
            </a:r>
          </a:p>
          <a:p>
            <a:pPr algn="ctr" rtl="1"/>
            <a:r>
              <a:rPr lang="ru-RU" altLang="ru-RU" sz="1400" dirty="0">
                <a:solidFill>
                  <a:srgbClr val="000066"/>
                </a:solidFill>
              </a:rPr>
              <a:t>деятельности по внедрению </a:t>
            </a:r>
          </a:p>
          <a:p>
            <a:pPr algn="ctr" rtl="1"/>
            <a:r>
              <a:rPr lang="ru-RU" altLang="ru-RU" sz="1400" dirty="0" err="1">
                <a:solidFill>
                  <a:srgbClr val="000066"/>
                </a:solidFill>
              </a:rPr>
              <a:t>ФГОС</a:t>
            </a:r>
            <a:r>
              <a:rPr lang="ru-RU" altLang="ru-RU" sz="1400" dirty="0">
                <a:solidFill>
                  <a:srgbClr val="000066"/>
                </a:solidFill>
              </a:rPr>
              <a:t> ДО</a:t>
            </a:r>
          </a:p>
        </p:txBody>
      </p:sp>
      <p:sp>
        <p:nvSpPr>
          <p:cNvPr id="7" name="Стрелка вниз 38"/>
          <p:cNvSpPr/>
          <p:nvPr/>
        </p:nvSpPr>
        <p:spPr>
          <a:xfrm>
            <a:off x="4427538" y="1052513"/>
            <a:ext cx="357187" cy="357187"/>
          </a:xfrm>
          <a:prstGeom prst="downArrow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800" b="0"/>
          </a:p>
        </p:txBody>
      </p:sp>
      <p:sp>
        <p:nvSpPr>
          <p:cNvPr id="8" name="AutoShape 27"/>
          <p:cNvSpPr>
            <a:spLocks noChangeArrowheads="1"/>
          </p:cNvSpPr>
          <p:nvPr/>
        </p:nvSpPr>
        <p:spPr bwMode="auto">
          <a:xfrm>
            <a:off x="179388" y="1268413"/>
            <a:ext cx="3168650" cy="792162"/>
          </a:xfrm>
          <a:prstGeom prst="rightArrowCallout">
            <a:avLst>
              <a:gd name="adj1" fmla="val 27796"/>
              <a:gd name="adj2" fmla="val 25000"/>
              <a:gd name="adj3" fmla="val 48889"/>
              <a:gd name="adj4" fmla="val 84819"/>
            </a:avLst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 sz="1400">
                <a:solidFill>
                  <a:srgbClr val="000066"/>
                </a:solidFill>
              </a:rPr>
              <a:t>Условия и ресурсы, </a:t>
            </a:r>
          </a:p>
          <a:p>
            <a:pPr algn="ctr"/>
            <a:r>
              <a:rPr lang="ru-RU" altLang="ru-RU" sz="1400">
                <a:solidFill>
                  <a:srgbClr val="000066"/>
                </a:solidFill>
              </a:rPr>
              <a:t>необходимые при введении </a:t>
            </a:r>
          </a:p>
          <a:p>
            <a:pPr algn="ctr"/>
            <a:r>
              <a:rPr lang="ru-RU" altLang="ru-RU" sz="1400">
                <a:solidFill>
                  <a:srgbClr val="000066"/>
                </a:solidFill>
              </a:rPr>
              <a:t>ФГОС ДО </a:t>
            </a:r>
          </a:p>
        </p:txBody>
      </p:sp>
      <p:sp>
        <p:nvSpPr>
          <p:cNvPr id="9" name="AutoShape 27"/>
          <p:cNvSpPr>
            <a:spLocks noChangeArrowheads="1"/>
          </p:cNvSpPr>
          <p:nvPr/>
        </p:nvSpPr>
        <p:spPr bwMode="auto">
          <a:xfrm>
            <a:off x="179388" y="2205038"/>
            <a:ext cx="3168650" cy="576262"/>
          </a:xfrm>
          <a:prstGeom prst="rightArrowCallout">
            <a:avLst>
              <a:gd name="adj1" fmla="val 25111"/>
              <a:gd name="adj2" fmla="val 27134"/>
              <a:gd name="adj3" fmla="val 62878"/>
              <a:gd name="adj4" fmla="val 84829"/>
            </a:avLst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>
                <a:solidFill>
                  <a:srgbClr val="000066"/>
                </a:solidFill>
              </a:rPr>
              <a:t>Нормативные </a:t>
            </a:r>
          </a:p>
          <a:p>
            <a:pPr algn="ctr"/>
            <a:r>
              <a:rPr lang="ru-RU" altLang="ru-RU">
                <a:solidFill>
                  <a:srgbClr val="000066"/>
                </a:solidFill>
              </a:rPr>
              <a:t>требования</a:t>
            </a:r>
          </a:p>
        </p:txBody>
      </p:sp>
      <p:sp>
        <p:nvSpPr>
          <p:cNvPr id="10" name="AutoShape 27"/>
          <p:cNvSpPr>
            <a:spLocks noChangeArrowheads="1"/>
          </p:cNvSpPr>
          <p:nvPr/>
        </p:nvSpPr>
        <p:spPr bwMode="auto">
          <a:xfrm>
            <a:off x="179388" y="2997200"/>
            <a:ext cx="3168650" cy="576263"/>
          </a:xfrm>
          <a:prstGeom prst="rightArrowCallout">
            <a:avLst>
              <a:gd name="adj1" fmla="val 25111"/>
              <a:gd name="adj2" fmla="val 25000"/>
              <a:gd name="adj3" fmla="val 62878"/>
              <a:gd name="adj4" fmla="val 84019"/>
            </a:avLst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>
                <a:solidFill>
                  <a:srgbClr val="000066"/>
                </a:solidFill>
              </a:rPr>
              <a:t>Проблемное поле</a:t>
            </a:r>
          </a:p>
        </p:txBody>
      </p:sp>
      <p:sp>
        <p:nvSpPr>
          <p:cNvPr id="11" name="Стрелка вниз 38"/>
          <p:cNvSpPr/>
          <p:nvPr/>
        </p:nvSpPr>
        <p:spPr>
          <a:xfrm>
            <a:off x="4427538" y="2565400"/>
            <a:ext cx="357187" cy="357188"/>
          </a:xfrm>
          <a:prstGeom prst="downArrow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800" b="0"/>
          </a:p>
        </p:txBody>
      </p:sp>
      <p:sp>
        <p:nvSpPr>
          <p:cNvPr id="12" name="AutoShape 27"/>
          <p:cNvSpPr>
            <a:spLocks noChangeArrowheads="1"/>
          </p:cNvSpPr>
          <p:nvPr/>
        </p:nvSpPr>
        <p:spPr bwMode="auto">
          <a:xfrm>
            <a:off x="179388" y="3860800"/>
            <a:ext cx="3097212" cy="576263"/>
          </a:xfrm>
          <a:prstGeom prst="rightArrowCallout">
            <a:avLst>
              <a:gd name="adj1" fmla="val 25111"/>
              <a:gd name="adj2" fmla="val 25000"/>
              <a:gd name="adj3" fmla="val 61460"/>
              <a:gd name="adj4" fmla="val 85310"/>
            </a:avLst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>
                <a:solidFill>
                  <a:srgbClr val="000066"/>
                </a:solidFill>
              </a:rPr>
              <a:t>Перечень целей</a:t>
            </a: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443663" y="3789363"/>
            <a:ext cx="2522537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ru-RU" altLang="ru-RU">
                <a:solidFill>
                  <a:srgbClr val="000066"/>
                </a:solidFill>
              </a:rPr>
              <a:t>Разработанный и</a:t>
            </a:r>
          </a:p>
          <a:p>
            <a:pPr algn="ctr" rtl="1"/>
            <a:r>
              <a:rPr lang="ru-RU" altLang="ru-RU">
                <a:solidFill>
                  <a:srgbClr val="000066"/>
                </a:solidFill>
              </a:rPr>
              <a:t> утвержденный план </a:t>
            </a:r>
          </a:p>
          <a:p>
            <a:pPr algn="ctr" rtl="1"/>
            <a:r>
              <a:rPr lang="ru-RU" altLang="ru-RU">
                <a:solidFill>
                  <a:srgbClr val="000066"/>
                </a:solidFill>
              </a:rPr>
              <a:t>внедрения</a:t>
            </a:r>
            <a:endParaRPr lang="en-US" altLang="ru-RU">
              <a:solidFill>
                <a:srgbClr val="000066"/>
              </a:solidFill>
            </a:endParaRPr>
          </a:p>
        </p:txBody>
      </p:sp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3276600" y="4652963"/>
            <a:ext cx="2735263" cy="431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altLang="ru-RU"/>
          </a:p>
          <a:p>
            <a:pPr algn="ctr"/>
            <a:r>
              <a:rPr lang="ru-RU" altLang="ru-RU">
                <a:solidFill>
                  <a:srgbClr val="000066"/>
                </a:solidFill>
              </a:rPr>
              <a:t>Организация внедрения</a:t>
            </a:r>
          </a:p>
          <a:p>
            <a:pPr algn="ctr"/>
            <a:endParaRPr lang="en-US" altLang="ru-RU" b="0">
              <a:solidFill>
                <a:srgbClr val="000066"/>
              </a:solidFill>
            </a:endParaRPr>
          </a:p>
        </p:txBody>
      </p:sp>
      <p:sp>
        <p:nvSpPr>
          <p:cNvPr id="15" name="Стрелка вниз 38"/>
          <p:cNvSpPr/>
          <p:nvPr/>
        </p:nvSpPr>
        <p:spPr>
          <a:xfrm>
            <a:off x="4500563" y="4437063"/>
            <a:ext cx="357187" cy="360362"/>
          </a:xfrm>
          <a:prstGeom prst="downArrow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800" b="0"/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6516688" y="4652963"/>
            <a:ext cx="2447925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 sz="1400">
                <a:solidFill>
                  <a:srgbClr val="000066"/>
                </a:solidFill>
              </a:rPr>
              <a:t>Результаты внедрения</a:t>
            </a:r>
            <a:r>
              <a:rPr lang="ru-RU" altLang="ru-RU" sz="1800" b="0"/>
              <a:t> </a:t>
            </a:r>
            <a:endParaRPr lang="en-US" altLang="ru-RU" sz="1800" b="0"/>
          </a:p>
        </p:txBody>
      </p:sp>
      <p:sp>
        <p:nvSpPr>
          <p:cNvPr id="17" name="AutoShape 27"/>
          <p:cNvSpPr>
            <a:spLocks noChangeArrowheads="1"/>
          </p:cNvSpPr>
          <p:nvPr/>
        </p:nvSpPr>
        <p:spPr bwMode="auto">
          <a:xfrm>
            <a:off x="179388" y="4581525"/>
            <a:ext cx="3097212" cy="576263"/>
          </a:xfrm>
          <a:prstGeom prst="rightArrowCallout">
            <a:avLst>
              <a:gd name="adj1" fmla="val 25111"/>
              <a:gd name="adj2" fmla="val 25000"/>
              <a:gd name="adj3" fmla="val 61460"/>
              <a:gd name="adj4" fmla="val 85310"/>
            </a:avLst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>
                <a:solidFill>
                  <a:srgbClr val="000066"/>
                </a:solidFill>
              </a:rPr>
              <a:t>План внедрения</a:t>
            </a:r>
          </a:p>
        </p:txBody>
      </p:sp>
      <p:sp>
        <p:nvSpPr>
          <p:cNvPr id="18" name="AutoShape 28"/>
          <p:cNvSpPr>
            <a:spLocks noChangeArrowheads="1"/>
          </p:cNvSpPr>
          <p:nvPr/>
        </p:nvSpPr>
        <p:spPr bwMode="auto">
          <a:xfrm>
            <a:off x="6011863" y="4652963"/>
            <a:ext cx="504825" cy="503237"/>
          </a:xfrm>
          <a:prstGeom prst="rightArrow">
            <a:avLst>
              <a:gd name="adj1" fmla="val 50000"/>
              <a:gd name="adj2" fmla="val 6017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1800" b="0"/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3348038" y="5445125"/>
            <a:ext cx="2592387" cy="10080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>
                <a:solidFill>
                  <a:srgbClr val="000066"/>
                </a:solidFill>
              </a:rPr>
              <a:t>Анализ и оценка </a:t>
            </a:r>
          </a:p>
          <a:p>
            <a:pPr algn="ctr"/>
            <a:r>
              <a:rPr lang="ru-RU" altLang="ru-RU">
                <a:solidFill>
                  <a:srgbClr val="000066"/>
                </a:solidFill>
              </a:rPr>
              <a:t>внедрения</a:t>
            </a:r>
            <a:endParaRPr lang="en-US" altLang="ru-RU" b="0">
              <a:solidFill>
                <a:srgbClr val="000066"/>
              </a:solidFill>
            </a:endParaRPr>
          </a:p>
        </p:txBody>
      </p:sp>
      <p:sp>
        <p:nvSpPr>
          <p:cNvPr id="20" name="Стрелка вниз 38"/>
          <p:cNvSpPr/>
          <p:nvPr/>
        </p:nvSpPr>
        <p:spPr>
          <a:xfrm>
            <a:off x="4500563" y="5084763"/>
            <a:ext cx="357187" cy="430212"/>
          </a:xfrm>
          <a:prstGeom prst="downArrow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800" b="0"/>
          </a:p>
        </p:txBody>
      </p:sp>
      <p:sp>
        <p:nvSpPr>
          <p:cNvPr id="21" name="AutoShape 27"/>
          <p:cNvSpPr>
            <a:spLocks noChangeArrowheads="1"/>
          </p:cNvSpPr>
          <p:nvPr/>
        </p:nvSpPr>
        <p:spPr bwMode="auto">
          <a:xfrm>
            <a:off x="179388" y="5373688"/>
            <a:ext cx="3168650" cy="576262"/>
          </a:xfrm>
          <a:prstGeom prst="rightArrowCallout">
            <a:avLst>
              <a:gd name="adj1" fmla="val 25111"/>
              <a:gd name="adj2" fmla="val 25000"/>
              <a:gd name="adj3" fmla="val 62878"/>
              <a:gd name="adj4" fmla="val 83444"/>
            </a:avLst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>
                <a:solidFill>
                  <a:srgbClr val="000066"/>
                </a:solidFill>
              </a:rPr>
              <a:t>Критерии оценки </a:t>
            </a:r>
          </a:p>
          <a:p>
            <a:pPr algn="ctr"/>
            <a:r>
              <a:rPr lang="ru-RU" altLang="ru-RU">
                <a:solidFill>
                  <a:srgbClr val="000066"/>
                </a:solidFill>
              </a:rPr>
              <a:t>результатов</a:t>
            </a:r>
          </a:p>
        </p:txBody>
      </p:sp>
      <p:sp>
        <p:nvSpPr>
          <p:cNvPr id="22" name="Rectangle 9"/>
          <p:cNvSpPr>
            <a:spLocks noChangeArrowheads="1"/>
          </p:cNvSpPr>
          <p:nvPr/>
        </p:nvSpPr>
        <p:spPr bwMode="auto">
          <a:xfrm>
            <a:off x="6443663" y="5661025"/>
            <a:ext cx="2447925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 sz="1400">
                <a:solidFill>
                  <a:srgbClr val="000066"/>
                </a:solidFill>
              </a:rPr>
              <a:t>Результативность </a:t>
            </a:r>
          </a:p>
          <a:p>
            <a:pPr algn="ctr"/>
            <a:r>
              <a:rPr lang="ru-RU" altLang="ru-RU" sz="1400">
                <a:solidFill>
                  <a:srgbClr val="000066"/>
                </a:solidFill>
              </a:rPr>
              <a:t>работы</a:t>
            </a:r>
            <a:r>
              <a:rPr lang="ru-RU" altLang="ru-RU" sz="1800" b="0">
                <a:solidFill>
                  <a:srgbClr val="000066"/>
                </a:solidFill>
              </a:rPr>
              <a:t> </a:t>
            </a:r>
            <a:endParaRPr lang="en-US" altLang="ru-RU" sz="1800" b="0">
              <a:solidFill>
                <a:srgbClr val="000066"/>
              </a:solidFill>
            </a:endParaRPr>
          </a:p>
        </p:txBody>
      </p:sp>
      <p:sp>
        <p:nvSpPr>
          <p:cNvPr id="23" name="AutoShape 28"/>
          <p:cNvSpPr>
            <a:spLocks noChangeArrowheads="1"/>
          </p:cNvSpPr>
          <p:nvPr/>
        </p:nvSpPr>
        <p:spPr bwMode="auto">
          <a:xfrm>
            <a:off x="5940425" y="5661025"/>
            <a:ext cx="503238" cy="503238"/>
          </a:xfrm>
          <a:prstGeom prst="rightArrow">
            <a:avLst>
              <a:gd name="adj1" fmla="val 50000"/>
              <a:gd name="adj2" fmla="val 6017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1800" b="0"/>
          </a:p>
        </p:txBody>
      </p:sp>
      <p:sp>
        <p:nvSpPr>
          <p:cNvPr id="24" name="AutoShape 27"/>
          <p:cNvSpPr>
            <a:spLocks noChangeArrowheads="1"/>
          </p:cNvSpPr>
          <p:nvPr/>
        </p:nvSpPr>
        <p:spPr bwMode="auto">
          <a:xfrm>
            <a:off x="179388" y="6021388"/>
            <a:ext cx="3168650" cy="647700"/>
          </a:xfrm>
          <a:prstGeom prst="rightArrowCallout">
            <a:avLst>
              <a:gd name="adj1" fmla="val 25111"/>
              <a:gd name="adj2" fmla="val 25000"/>
              <a:gd name="adj3" fmla="val 55943"/>
              <a:gd name="adj4" fmla="val 84977"/>
            </a:avLst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>
                <a:solidFill>
                  <a:srgbClr val="000066"/>
                </a:solidFill>
              </a:rPr>
              <a:t>Процедуры </a:t>
            </a:r>
          </a:p>
          <a:p>
            <a:pPr algn="ctr"/>
            <a:r>
              <a:rPr lang="ru-RU" altLang="ru-RU">
                <a:solidFill>
                  <a:srgbClr val="000066"/>
                </a:solidFill>
              </a:rPr>
              <a:t>мониторинга  и контроля </a:t>
            </a:r>
          </a:p>
          <a:p>
            <a:pPr algn="ctr"/>
            <a:r>
              <a:rPr lang="ru-RU" altLang="ru-RU">
                <a:solidFill>
                  <a:srgbClr val="000066"/>
                </a:solidFill>
              </a:rPr>
              <a:t>результатов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46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46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6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6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46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97" grpId="0" animBg="1"/>
      <p:bldP spid="2" grpId="0"/>
      <p:bldP spid="46085" grpId="0" animBg="1"/>
      <p:bldP spid="46087" grpId="0" animBg="1"/>
      <p:bldP spid="46089" grpId="0" animBg="1"/>
      <p:bldP spid="46090" grpId="0" animBg="1"/>
      <p:bldP spid="3" grpId="0" animBg="1"/>
      <p:bldP spid="46103" grpId="0" animBg="1"/>
      <p:bldP spid="46104" grpId="0" animBg="1"/>
      <p:bldP spid="46108" grpId="0" animBg="1"/>
      <p:bldP spid="39" grpId="0" animBg="1"/>
      <p:bldP spid="4" grpId="0" animBg="1"/>
      <p:bldP spid="5" grpId="0" animBg="1"/>
      <p:bldP spid="6" grpId="0" animBg="1"/>
      <p:bldP spid="46107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Номер слайда 4"/>
          <p:cNvSpPr txBox="1">
            <a:spLocks noGrp="1"/>
          </p:cNvSpPr>
          <p:nvPr/>
        </p:nvSpPr>
        <p:spPr bwMode="auto">
          <a:xfrm>
            <a:off x="7572375" y="6572250"/>
            <a:ext cx="11334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579C234-D115-4594-8E0D-5B50B66CAC96}" type="slidenum">
              <a:rPr lang="ru-RU" altLang="ru-RU" b="0">
                <a:latin typeface="Comic Sans MS" pitchFamily="66" charset="0"/>
              </a:rPr>
              <a:pPr algn="r"/>
              <a:t>4</a:t>
            </a:fld>
            <a:endParaRPr lang="ru-RU" altLang="ru-RU" b="0">
              <a:latin typeface="Comic Sans MS" pitchFamily="66" charset="0"/>
            </a:endParaRPr>
          </a:p>
        </p:txBody>
      </p:sp>
      <p:sp>
        <p:nvSpPr>
          <p:cNvPr id="38" name="Rectangle 2"/>
          <p:cNvSpPr txBox="1">
            <a:spLocks noChangeArrowheads="1"/>
          </p:cNvSpPr>
          <p:nvPr/>
        </p:nvSpPr>
        <p:spPr>
          <a:xfrm>
            <a:off x="214313" y="214313"/>
            <a:ext cx="7786687" cy="28575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3200" kern="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3200" kern="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</a:br>
            <a:r>
              <a:rPr lang="ru-RU" sz="3200" kern="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3200" kern="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</a:br>
            <a:r>
              <a:rPr lang="ru-RU" sz="3200" kern="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3200" kern="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</a:br>
            <a:endParaRPr lang="ru-RU" sz="3200" kern="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9459" name="Прямоугольник 38"/>
          <p:cNvSpPr>
            <a:spLocks noChangeArrowheads="1"/>
          </p:cNvSpPr>
          <p:nvPr/>
        </p:nvSpPr>
        <p:spPr bwMode="auto">
          <a:xfrm>
            <a:off x="539750" y="188913"/>
            <a:ext cx="80724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800">
                <a:solidFill>
                  <a:srgbClr val="C00000"/>
                </a:solidFill>
              </a:rPr>
              <a:t>Задание «Координационный совет»</a:t>
            </a:r>
          </a:p>
        </p:txBody>
      </p:sp>
      <p:graphicFrame>
        <p:nvGraphicFramePr>
          <p:cNvPr id="36921" name="Group 57"/>
          <p:cNvGraphicFramePr>
            <a:graphicFrameLocks noGrp="1"/>
          </p:cNvGraphicFramePr>
          <p:nvPr/>
        </p:nvGraphicFramePr>
        <p:xfrm>
          <a:off x="179388" y="692150"/>
          <a:ext cx="8713787" cy="5993184"/>
        </p:xfrm>
        <a:graphic>
          <a:graphicData uri="http://schemas.openxmlformats.org/drawingml/2006/table">
            <a:tbl>
              <a:tblPr/>
              <a:tblGrid>
                <a:gridCol w="439737"/>
                <a:gridCol w="2308225"/>
                <a:gridCol w="1860550"/>
                <a:gridCol w="4105275"/>
              </a:tblGrid>
              <a:tr h="127665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№</a:t>
                      </a: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Должность </a:t>
                      </a:r>
                      <a:endParaRPr kumimoji="0" lang="ru-RU" alt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Позиция в группе (руководитель, исполнитель) </a:t>
                      </a: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Обязанности</a:t>
                      </a:r>
                      <a:endParaRPr kumimoji="0" lang="ru-RU" alt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Ответственность</a:t>
                      </a:r>
                      <a:endParaRPr kumimoji="0" lang="ru-RU" alt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413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1.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564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2.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232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3.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837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4.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605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5.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84213" y="2060575"/>
            <a:ext cx="2232025" cy="720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ru-RU" altLang="ru-RU" b="0" dirty="0">
                <a:solidFill>
                  <a:srgbClr val="000066"/>
                </a:solidFill>
                <a:cs typeface="Arial" charset="0"/>
              </a:rPr>
              <a:t>Начальник управления образования (зам.начальника)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987675" y="2060575"/>
            <a:ext cx="1728788" cy="720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ru-RU" altLang="ru-RU" b="0" dirty="0">
                <a:solidFill>
                  <a:srgbClr val="000066"/>
                </a:solidFill>
                <a:cs typeface="Arial" charset="0"/>
              </a:rPr>
              <a:t>Руководитель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859338" y="1989138"/>
            <a:ext cx="3960812" cy="7921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ru-RU" altLang="ru-RU" b="0" dirty="0">
                <a:solidFill>
                  <a:srgbClr val="000066"/>
                </a:solidFill>
                <a:cs typeface="Arial" charset="0"/>
              </a:rPr>
              <a:t>1.Координация деятельности по введению ФГОС ДО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ru-RU" altLang="ru-RU" b="0" dirty="0">
                <a:solidFill>
                  <a:srgbClr val="000066"/>
                </a:solidFill>
                <a:cs typeface="Arial" charset="0"/>
              </a:rPr>
              <a:t>2. Контроль всей деятельности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84213" y="2924175"/>
            <a:ext cx="2232025" cy="720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ru-RU" altLang="ru-RU" b="0" dirty="0">
                <a:solidFill>
                  <a:srgbClr val="000066"/>
                </a:solidFill>
                <a:cs typeface="Arial" charset="0"/>
              </a:rPr>
              <a:t>Руководитель </a:t>
            </a:r>
            <a:r>
              <a:rPr lang="ru-RU" altLang="ru-RU" b="0" dirty="0" smtClean="0">
                <a:solidFill>
                  <a:srgbClr val="000066"/>
                </a:solidFill>
                <a:cs typeface="Arial" charset="0"/>
              </a:rPr>
              <a:t>(ведущий  специалист  Управления  образования)</a:t>
            </a:r>
            <a:endParaRPr lang="ru-RU" altLang="ru-RU" b="0" dirty="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987675" y="2997200"/>
            <a:ext cx="1728788" cy="7191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ru-RU" altLang="ru-RU" b="0" dirty="0">
                <a:solidFill>
                  <a:srgbClr val="000066"/>
                </a:solidFill>
                <a:cs typeface="Arial" charset="0"/>
              </a:rPr>
              <a:t>Исполнитель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987675" y="4149725"/>
            <a:ext cx="1584325" cy="647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ru-RU" altLang="ru-RU" b="0" dirty="0">
                <a:solidFill>
                  <a:srgbClr val="000066"/>
                </a:solidFill>
                <a:cs typeface="Arial" charset="0"/>
              </a:rPr>
              <a:t>Исполнитель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132138" y="5229225"/>
            <a:ext cx="1439862" cy="5032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ru-RU" altLang="ru-RU" b="0" dirty="0">
                <a:solidFill>
                  <a:srgbClr val="000066"/>
                </a:solidFill>
                <a:cs typeface="Arial" charset="0"/>
              </a:rPr>
              <a:t>Исполнитель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859338" y="2924175"/>
            <a:ext cx="3960812" cy="10096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ru-RU" altLang="ru-RU" b="0" dirty="0">
                <a:solidFill>
                  <a:srgbClr val="000066"/>
                </a:solidFill>
                <a:cs typeface="Arial" charset="0"/>
              </a:rPr>
              <a:t>1. Сбор, обработка и анализ информации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ru-RU" altLang="ru-RU" b="0" dirty="0">
                <a:solidFill>
                  <a:srgbClr val="000066"/>
                </a:solidFill>
                <a:cs typeface="Arial" charset="0"/>
              </a:rPr>
              <a:t>2. Информационная и  научно-методическое сопровождение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ru-RU" altLang="ru-RU" b="0" dirty="0">
                <a:solidFill>
                  <a:srgbClr val="000066"/>
                </a:solidFill>
                <a:cs typeface="Arial" charset="0"/>
              </a:rPr>
              <a:t>3.Мониторинг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84213" y="4076700"/>
            <a:ext cx="2159000" cy="1081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ru-RU" altLang="ru-RU" b="0" dirty="0" smtClean="0">
                <a:solidFill>
                  <a:srgbClr val="000066"/>
                </a:solidFill>
                <a:cs typeface="Arial" charset="0"/>
              </a:rPr>
              <a:t>Старший  воспитатель  </a:t>
            </a:r>
            <a:r>
              <a:rPr lang="ru-RU" altLang="ru-RU" b="0" dirty="0">
                <a:solidFill>
                  <a:srgbClr val="000066"/>
                </a:solidFill>
                <a:cs typeface="Arial" charset="0"/>
              </a:rPr>
              <a:t>ДОУ из состава муниципальной команды (курсы НИРО)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859338" y="4076700"/>
            <a:ext cx="3816350" cy="936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ru-RU" altLang="ru-RU" b="0" dirty="0">
                <a:solidFill>
                  <a:srgbClr val="000066"/>
                </a:solidFill>
                <a:cs typeface="Arial" charset="0"/>
              </a:rPr>
              <a:t>Своевременное информирование о типичных проблемах внедрения, апробация управленческих решений по вопросам внедрения ФГОС ДО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84213" y="5229224"/>
            <a:ext cx="2159000" cy="7151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ru-RU" altLang="ru-RU" sz="1600" b="0" dirty="0" smtClean="0">
                <a:solidFill>
                  <a:srgbClr val="000066"/>
                </a:solidFill>
                <a:cs typeface="Arial" charset="0"/>
              </a:rPr>
              <a:t>Заведующий  ДОУ</a:t>
            </a:r>
            <a:endParaRPr lang="ru-RU" altLang="ru-RU" sz="1600" b="0" dirty="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932363" y="5300663"/>
            <a:ext cx="3887787" cy="4238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ru-RU" altLang="ru-RU" b="0" dirty="0">
                <a:solidFill>
                  <a:srgbClr val="000066"/>
                </a:solidFill>
                <a:cs typeface="Arial" charset="0"/>
              </a:rPr>
              <a:t>Методическое сопровождение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684213" y="6165850"/>
            <a:ext cx="2087562" cy="5048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ru-RU" altLang="ru-RU" sz="1400" b="0" dirty="0">
                <a:solidFill>
                  <a:srgbClr val="000066"/>
                </a:solidFill>
                <a:cs typeface="Arial" charset="0"/>
              </a:rPr>
              <a:t>Консультанты: юрист, психолог, 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132138" y="6165850"/>
            <a:ext cx="1439862" cy="5032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ru-RU" altLang="ru-RU" b="0" dirty="0">
                <a:solidFill>
                  <a:srgbClr val="000066"/>
                </a:solidFill>
                <a:cs typeface="Arial" charset="0"/>
              </a:rPr>
              <a:t>Исполнитель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4859338" y="6165850"/>
            <a:ext cx="3889375" cy="4238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ru-RU" altLang="ru-RU" b="0" dirty="0">
                <a:solidFill>
                  <a:srgbClr val="000066"/>
                </a:solidFill>
                <a:cs typeface="Arial" charset="0"/>
              </a:rPr>
              <a:t>Консультационная помощь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Номер слайда 4"/>
          <p:cNvSpPr txBox="1">
            <a:spLocks noGrp="1"/>
          </p:cNvSpPr>
          <p:nvPr/>
        </p:nvSpPr>
        <p:spPr bwMode="auto">
          <a:xfrm>
            <a:off x="7572375" y="6572250"/>
            <a:ext cx="11334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6199D4AB-9439-4AF7-8982-5D09E10BDB2C}" type="slidenum">
              <a:rPr lang="ru-RU" altLang="ru-RU" b="0">
                <a:latin typeface="Comic Sans MS" pitchFamily="66" charset="0"/>
              </a:rPr>
              <a:pPr algn="r"/>
              <a:t>5</a:t>
            </a:fld>
            <a:endParaRPr lang="ru-RU" altLang="ru-RU" b="0">
              <a:latin typeface="Comic Sans MS" pitchFamily="66" charset="0"/>
            </a:endParaRPr>
          </a:p>
        </p:txBody>
      </p:sp>
      <p:sp>
        <p:nvSpPr>
          <p:cNvPr id="38" name="Rectangle 2"/>
          <p:cNvSpPr txBox="1">
            <a:spLocks noChangeArrowheads="1"/>
          </p:cNvSpPr>
          <p:nvPr/>
        </p:nvSpPr>
        <p:spPr>
          <a:xfrm>
            <a:off x="214313" y="214313"/>
            <a:ext cx="7786687" cy="28575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3200" kern="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3200" kern="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</a:br>
            <a:r>
              <a:rPr lang="ru-RU" sz="3200" kern="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3200" kern="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</a:br>
            <a:r>
              <a:rPr lang="ru-RU" sz="3200" kern="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3200" kern="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</a:br>
            <a:endParaRPr lang="ru-RU" sz="3200" kern="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1507" name="Прямоугольник 38"/>
          <p:cNvSpPr>
            <a:spLocks noChangeArrowheads="1"/>
          </p:cNvSpPr>
          <p:nvPr/>
        </p:nvSpPr>
        <p:spPr bwMode="auto">
          <a:xfrm>
            <a:off x="539750" y="188913"/>
            <a:ext cx="80724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800">
                <a:solidFill>
                  <a:srgbClr val="C00000"/>
                </a:solidFill>
              </a:rPr>
              <a:t>Задание «Рабочая (проектная группа)»</a:t>
            </a:r>
          </a:p>
        </p:txBody>
      </p:sp>
      <p:graphicFrame>
        <p:nvGraphicFramePr>
          <p:cNvPr id="36921" name="Group 57"/>
          <p:cNvGraphicFramePr>
            <a:graphicFrameLocks noGrp="1"/>
          </p:cNvGraphicFramePr>
          <p:nvPr/>
        </p:nvGraphicFramePr>
        <p:xfrm>
          <a:off x="179388" y="692150"/>
          <a:ext cx="8713787" cy="6068921"/>
        </p:xfrm>
        <a:graphic>
          <a:graphicData uri="http://schemas.openxmlformats.org/drawingml/2006/table">
            <a:tbl>
              <a:tblPr/>
              <a:tblGrid>
                <a:gridCol w="439737"/>
                <a:gridCol w="2080667"/>
                <a:gridCol w="2304256"/>
                <a:gridCol w="3889127"/>
              </a:tblGrid>
              <a:tr h="127665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№</a:t>
                      </a: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Должность </a:t>
                      </a:r>
                      <a:endParaRPr kumimoji="0" lang="ru-RU" alt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Позиция в группе (руководитель, исполнитель) </a:t>
                      </a: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Обязанности</a:t>
                      </a:r>
                      <a:endParaRPr kumimoji="0" lang="ru-RU" alt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Ответственность</a:t>
                      </a:r>
                      <a:endParaRPr kumimoji="0" lang="ru-RU" alt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664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1.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564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2.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232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3.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1606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4.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605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5.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84213" y="2060575"/>
            <a:ext cx="1800225" cy="7921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ru-RU" altLang="ru-RU" b="0" dirty="0">
                <a:solidFill>
                  <a:srgbClr val="000066"/>
                </a:solidFill>
                <a:cs typeface="Arial" charset="0"/>
              </a:rPr>
              <a:t>Руководитель (заведующий ИДК)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771775" y="2060575"/>
            <a:ext cx="2160588" cy="936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ru-RU" altLang="ru-RU" b="0" dirty="0">
                <a:solidFill>
                  <a:srgbClr val="000066"/>
                </a:solidFill>
                <a:cs typeface="Arial" charset="0"/>
              </a:rPr>
              <a:t>Руководитель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ru-RU" altLang="ru-RU" sz="1400" b="0" dirty="0">
                <a:solidFill>
                  <a:srgbClr val="000066"/>
                </a:solidFill>
                <a:cs typeface="Times New Roman" pitchFamily="18" charset="0"/>
              </a:rPr>
              <a:t>Ответственный за введение ФГОС ДО  на муниципальном уровне</a:t>
            </a:r>
            <a:endParaRPr lang="ru-RU" altLang="ru-RU" b="0" dirty="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76825" y="1989138"/>
            <a:ext cx="3743325" cy="10080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ru-RU" altLang="ru-RU" b="0" dirty="0">
                <a:solidFill>
                  <a:srgbClr val="000066"/>
                </a:solidFill>
                <a:cs typeface="Arial" charset="0"/>
              </a:rPr>
              <a:t>1. Организация плановой работы по введению ФГОС ДО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ru-RU" altLang="ru-RU" b="0" dirty="0">
                <a:solidFill>
                  <a:srgbClr val="000066"/>
                </a:solidFill>
                <a:cs typeface="Arial" charset="0"/>
              </a:rPr>
              <a:t>2. Мониторинг и контроль за выполнением плана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84213" y="3213100"/>
            <a:ext cx="1511300" cy="720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ru-RU" altLang="ru-RU" b="0" dirty="0">
                <a:solidFill>
                  <a:srgbClr val="000066"/>
                </a:solidFill>
                <a:cs typeface="Arial" charset="0"/>
              </a:rPr>
              <a:t>Методист по дошкольному образованию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987675" y="3284538"/>
            <a:ext cx="1944688" cy="720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ru-RU" altLang="ru-RU" b="0" dirty="0">
                <a:solidFill>
                  <a:srgbClr val="000066"/>
                </a:solidFill>
                <a:cs typeface="Arial" charset="0"/>
              </a:rPr>
              <a:t>Исполнитель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987675" y="4437063"/>
            <a:ext cx="1871663" cy="647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ru-RU" altLang="ru-RU" b="0" dirty="0">
                <a:solidFill>
                  <a:srgbClr val="000066"/>
                </a:solidFill>
                <a:cs typeface="Arial" charset="0"/>
              </a:rPr>
              <a:t>Исполнитель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987675" y="5445125"/>
            <a:ext cx="1655763" cy="5048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ru-RU" altLang="ru-RU" b="0" dirty="0">
                <a:solidFill>
                  <a:srgbClr val="000066"/>
                </a:solidFill>
                <a:cs typeface="Arial" charset="0"/>
              </a:rPr>
              <a:t>Исполнитель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148263" y="3141663"/>
            <a:ext cx="3671887" cy="10080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ru-RU" altLang="ru-RU" b="0" dirty="0">
                <a:solidFill>
                  <a:srgbClr val="000066"/>
                </a:solidFill>
                <a:cs typeface="Arial" charset="0"/>
              </a:rPr>
              <a:t>1. Сбор, обработка и анализ информации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ru-RU" altLang="ru-RU" b="0" dirty="0">
                <a:solidFill>
                  <a:srgbClr val="000066"/>
                </a:solidFill>
                <a:cs typeface="Arial" charset="0"/>
              </a:rPr>
              <a:t>2. Рекомендации по использованию муниципального опыта в системе дошкольного образования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84213" y="4292600"/>
            <a:ext cx="1871662" cy="1081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ru-RU" altLang="ru-RU" b="0" dirty="0">
                <a:solidFill>
                  <a:srgbClr val="000066"/>
                </a:solidFill>
                <a:cs typeface="Arial" charset="0"/>
              </a:rPr>
              <a:t>Заведующий ДОУ из состава муниципальной команды (курсы НИРО)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076825" y="4292600"/>
            <a:ext cx="3671888" cy="936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ru-RU" altLang="ru-RU" b="0" dirty="0">
                <a:solidFill>
                  <a:srgbClr val="000066"/>
                </a:solidFill>
                <a:cs typeface="Arial" charset="0"/>
              </a:rPr>
              <a:t>Своевременное информирование о типичных проблемах внедрения, апробация управленческих решений по вопросам внедрения ФГОС ДО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84213" y="5445125"/>
            <a:ext cx="1943100" cy="5048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ru-RU" altLang="ru-RU" b="0" dirty="0">
                <a:solidFill>
                  <a:srgbClr val="000066"/>
                </a:solidFill>
                <a:cs typeface="Arial" charset="0"/>
              </a:rPr>
              <a:t>Руководитель РМО специалистов ДО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148263" y="5516563"/>
            <a:ext cx="3600450" cy="4238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ru-RU" altLang="ru-RU" b="0" dirty="0">
                <a:solidFill>
                  <a:srgbClr val="000066"/>
                </a:solidFill>
                <a:cs typeface="Arial" charset="0"/>
              </a:rPr>
              <a:t>Методическое сопровождение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684213" y="6092825"/>
            <a:ext cx="1871662" cy="5048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ru-RU" altLang="ru-RU" b="0" dirty="0">
                <a:solidFill>
                  <a:srgbClr val="000066"/>
                </a:solidFill>
                <a:cs typeface="Arial" charset="0"/>
              </a:rPr>
              <a:t>Специалист-</a:t>
            </a:r>
            <a:r>
              <a:rPr lang="ru-RU" altLang="ru-RU" b="0" dirty="0" err="1">
                <a:solidFill>
                  <a:srgbClr val="000066"/>
                </a:solidFill>
                <a:cs typeface="Arial" charset="0"/>
              </a:rPr>
              <a:t>тьютор</a:t>
            </a:r>
            <a:endParaRPr lang="ru-RU" altLang="ru-RU" b="0" dirty="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059113" y="6092825"/>
            <a:ext cx="1441450" cy="5048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ru-RU" altLang="ru-RU" b="0" dirty="0">
                <a:solidFill>
                  <a:srgbClr val="000066"/>
                </a:solidFill>
                <a:cs typeface="Arial" charset="0"/>
              </a:rPr>
              <a:t>Исполнитель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148263" y="6165850"/>
            <a:ext cx="3600450" cy="4238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ru-RU" altLang="ru-RU" b="0" dirty="0">
                <a:solidFill>
                  <a:srgbClr val="000066"/>
                </a:solidFill>
                <a:cs typeface="Arial" charset="0"/>
              </a:rPr>
              <a:t>Курсовая подготовка учителей ФГОС ДО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Номер слайда 4"/>
          <p:cNvSpPr txBox="1">
            <a:spLocks noGrp="1"/>
          </p:cNvSpPr>
          <p:nvPr/>
        </p:nvSpPr>
        <p:spPr bwMode="auto">
          <a:xfrm>
            <a:off x="7572375" y="6572250"/>
            <a:ext cx="11334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7E77985-69F2-40C4-8B21-A67E531188C2}" type="slidenum">
              <a:rPr lang="ru-RU" altLang="ru-RU" sz="1400" b="0">
                <a:latin typeface="Comic Sans MS" pitchFamily="66" charset="0"/>
              </a:rPr>
              <a:pPr algn="r"/>
              <a:t>6</a:t>
            </a:fld>
            <a:endParaRPr lang="ru-RU" altLang="ru-RU" sz="1400" b="0">
              <a:latin typeface="Comic Sans MS" pitchFamily="66" charset="0"/>
            </a:endParaRPr>
          </a:p>
        </p:txBody>
      </p:sp>
      <p:sp>
        <p:nvSpPr>
          <p:cNvPr id="38" name="Rectangle 2"/>
          <p:cNvSpPr txBox="1">
            <a:spLocks noChangeArrowheads="1"/>
          </p:cNvSpPr>
          <p:nvPr/>
        </p:nvSpPr>
        <p:spPr>
          <a:xfrm>
            <a:off x="214313" y="214313"/>
            <a:ext cx="7786687" cy="28575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3200" kern="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3200" kern="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</a:br>
            <a:r>
              <a:rPr lang="ru-RU" sz="3200" kern="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3200" kern="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</a:br>
            <a:r>
              <a:rPr lang="ru-RU" sz="3200" kern="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3200" kern="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</a:br>
            <a:endParaRPr lang="ru-RU" sz="3200" kern="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3555" name="Прямоугольник 38"/>
          <p:cNvSpPr>
            <a:spLocks noChangeArrowheads="1"/>
          </p:cNvSpPr>
          <p:nvPr/>
        </p:nvSpPr>
        <p:spPr bwMode="auto">
          <a:xfrm>
            <a:off x="611188" y="0"/>
            <a:ext cx="80724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800">
                <a:solidFill>
                  <a:srgbClr val="C00000"/>
                </a:solidFill>
              </a:rPr>
              <a:t>Задание «Анализ»</a:t>
            </a:r>
          </a:p>
        </p:txBody>
      </p:sp>
      <p:graphicFrame>
        <p:nvGraphicFramePr>
          <p:cNvPr id="7215" name="Group 47"/>
          <p:cNvGraphicFramePr>
            <a:graphicFrameLocks noGrp="1"/>
          </p:cNvGraphicFramePr>
          <p:nvPr/>
        </p:nvGraphicFramePr>
        <p:xfrm>
          <a:off x="179388" y="333375"/>
          <a:ext cx="8713787" cy="6187380"/>
        </p:xfrm>
        <a:graphic>
          <a:graphicData uri="http://schemas.openxmlformats.org/drawingml/2006/table">
            <a:tbl>
              <a:tblPr/>
              <a:tblGrid>
                <a:gridCol w="360164"/>
                <a:gridCol w="2232248"/>
                <a:gridCol w="2736304"/>
                <a:gridCol w="3385071"/>
              </a:tblGrid>
              <a:tr h="461527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№</a:t>
                      </a:r>
                      <a:endParaRPr kumimoji="0" lang="ru-RU" alt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Ресурсы, условия</a:t>
                      </a:r>
                      <a:endParaRPr kumimoji="0" lang="ru-RU" alt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Имеются в наличии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(указать конкретные данные)</a:t>
                      </a:r>
                      <a:endParaRPr kumimoji="0" lang="ru-RU" alt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Отсутствуют 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 указать конкретные данные)</a:t>
                      </a:r>
                      <a:endParaRPr kumimoji="0" lang="ru-RU" alt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2432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ru-RU" alt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Нормативно-правовое обеспечение (готовность нормативной базы)</a:t>
                      </a:r>
                      <a:endParaRPr kumimoji="0" lang="ru-RU" alt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828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ru-RU" alt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Организационно - управленческие условия (управленческие действия)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034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ru-RU" alt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Организационно –педагогические условия (готовность специалистов)</a:t>
                      </a:r>
                      <a:endParaRPr kumimoji="0" lang="ru-RU" alt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428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ru-RU" alt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Учебно-методическое обеспечение (программы, образовательные технологии) </a:t>
                      </a:r>
                      <a:endParaRPr kumimoji="0" lang="ru-RU" alt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962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endParaRPr kumimoji="0" lang="ru-RU" alt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Информационное сопровождение ( работа с родителями, общественностью, СМИ)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082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ru-RU" alt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Мониторинг и контроль (способы отслеживания и оценки результатов внедрения)</a:t>
                      </a:r>
                      <a:endParaRPr kumimoji="0" lang="ru-RU" alt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Номер слайда 4"/>
          <p:cNvSpPr txBox="1">
            <a:spLocks noGrp="1"/>
          </p:cNvSpPr>
          <p:nvPr/>
        </p:nvSpPr>
        <p:spPr bwMode="auto">
          <a:xfrm>
            <a:off x="7572375" y="6572250"/>
            <a:ext cx="11334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CA1AA4F2-85FE-4871-9C86-7DFC123D3274}" type="slidenum">
              <a:rPr lang="ru-RU" altLang="ru-RU" sz="1400" b="0">
                <a:latin typeface="Comic Sans MS" pitchFamily="66" charset="0"/>
              </a:rPr>
              <a:pPr algn="r"/>
              <a:t>7</a:t>
            </a:fld>
            <a:endParaRPr lang="ru-RU" altLang="ru-RU" sz="1400" b="0">
              <a:latin typeface="Comic Sans MS" pitchFamily="66" charset="0"/>
            </a:endParaRPr>
          </a:p>
        </p:txBody>
      </p:sp>
      <p:sp>
        <p:nvSpPr>
          <p:cNvPr id="38" name="Rectangle 2"/>
          <p:cNvSpPr txBox="1">
            <a:spLocks noChangeArrowheads="1"/>
          </p:cNvSpPr>
          <p:nvPr/>
        </p:nvSpPr>
        <p:spPr>
          <a:xfrm>
            <a:off x="214313" y="214313"/>
            <a:ext cx="7786687" cy="28575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3200" kern="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3200" kern="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</a:br>
            <a:r>
              <a:rPr lang="ru-RU" sz="3200" kern="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3200" kern="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</a:br>
            <a:r>
              <a:rPr lang="ru-RU" sz="3200" kern="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3200" kern="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</a:br>
            <a:endParaRPr lang="ru-RU" sz="3200" kern="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5603" name="Прямоугольник 38"/>
          <p:cNvSpPr>
            <a:spLocks noChangeArrowheads="1"/>
          </p:cNvSpPr>
          <p:nvPr/>
        </p:nvSpPr>
        <p:spPr bwMode="auto">
          <a:xfrm>
            <a:off x="611188" y="0"/>
            <a:ext cx="80724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800">
                <a:solidFill>
                  <a:srgbClr val="C00000"/>
                </a:solidFill>
              </a:rPr>
              <a:t>Задание «Анализ»</a:t>
            </a:r>
          </a:p>
        </p:txBody>
      </p:sp>
      <p:graphicFrame>
        <p:nvGraphicFramePr>
          <p:cNvPr id="7215" name="Group 47"/>
          <p:cNvGraphicFramePr>
            <a:graphicFrameLocks noGrp="1"/>
          </p:cNvGraphicFramePr>
          <p:nvPr/>
        </p:nvGraphicFramePr>
        <p:xfrm>
          <a:off x="179388" y="333375"/>
          <a:ext cx="8713787" cy="6062449"/>
        </p:xfrm>
        <a:graphic>
          <a:graphicData uri="http://schemas.openxmlformats.org/drawingml/2006/table">
            <a:tbl>
              <a:tblPr/>
              <a:tblGrid>
                <a:gridCol w="366712"/>
                <a:gridCol w="2009676"/>
                <a:gridCol w="2952328"/>
                <a:gridCol w="3385071"/>
              </a:tblGrid>
              <a:tr h="79216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№</a:t>
                      </a: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Ресурсы, условия</a:t>
                      </a: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Имеются в наличии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 указать конкретные данные)</a:t>
                      </a: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Отсутствуют 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 указать конкретные данные)</a:t>
                      </a:r>
                      <a:endParaRPr kumimoji="0" lang="ru-RU" alt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446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ru-RU" alt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Нормативно-правовое обеспечение (готовность нормативной базы)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20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ru-RU" alt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Организационно - управленческие условия (управленческие действия)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651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ru-RU" alt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Организационно –педагогические условия (готовность специалистов)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627313" y="1196975"/>
            <a:ext cx="2808287" cy="20161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ru-RU" altLang="ru-RU" sz="1600" b="0" dirty="0">
                <a:solidFill>
                  <a:srgbClr val="000066"/>
                </a:solidFill>
                <a:cs typeface="Arial" charset="0"/>
              </a:rPr>
              <a:t>1. Положение о Координационном Совете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ru-RU" altLang="ru-RU" sz="1600" b="0" dirty="0">
                <a:solidFill>
                  <a:srgbClr val="000066"/>
                </a:solidFill>
                <a:cs typeface="Arial" charset="0"/>
              </a:rPr>
              <a:t>2. Должностные инструкции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ru-RU" altLang="ru-RU" sz="1600" b="0" dirty="0">
                <a:solidFill>
                  <a:srgbClr val="000066"/>
                </a:solidFill>
                <a:cs typeface="Arial" charset="0"/>
              </a:rPr>
              <a:t>3. Приказ о перераспределении обязанностей между членами администрации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651500" y="1196975"/>
            <a:ext cx="3168650" cy="1800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0" hangingPunct="0">
              <a:defRPr/>
            </a:pPr>
            <a:r>
              <a:rPr lang="ru-RU" altLang="ru-RU" sz="1600" b="0" dirty="0">
                <a:solidFill>
                  <a:srgbClr val="000066"/>
                </a:solidFill>
                <a:cs typeface="Times New Roman" pitchFamily="18" charset="0"/>
              </a:rPr>
              <a:t>1. Приказ о создании рабочей группы проекта внедрения ФГОС ДО</a:t>
            </a:r>
          </a:p>
          <a:p>
            <a:pPr algn="just" eaLnBrk="0" hangingPunct="0">
              <a:defRPr/>
            </a:pPr>
            <a:r>
              <a:rPr lang="ru-RU" altLang="ru-RU" sz="1600" b="0" dirty="0">
                <a:solidFill>
                  <a:srgbClr val="000066"/>
                </a:solidFill>
                <a:cs typeface="Times New Roman" pitchFamily="18" charset="0"/>
              </a:rPr>
              <a:t>2. Приказ о плане работы по внедрению ФГОС ДО</a:t>
            </a:r>
          </a:p>
          <a:p>
            <a:pPr algn="just" eaLnBrk="0" hangingPunct="0">
              <a:defRPr/>
            </a:pPr>
            <a:r>
              <a:rPr lang="ru-RU" altLang="ru-RU" sz="1600" b="0" dirty="0">
                <a:solidFill>
                  <a:srgbClr val="000066"/>
                </a:solidFill>
                <a:cs typeface="Times New Roman" pitchFamily="18" charset="0"/>
              </a:rPr>
              <a:t>3. Приказ о создании РМО специалистов ДО</a:t>
            </a:r>
            <a:endParaRPr lang="ru-RU" altLang="ru-RU" sz="1600" b="0" dirty="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27313" y="3429000"/>
            <a:ext cx="2808287" cy="7921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ru-RU" altLang="ru-RU" sz="1600" b="0" dirty="0">
                <a:solidFill>
                  <a:srgbClr val="000066"/>
                </a:solidFill>
                <a:cs typeface="Arial" charset="0"/>
              </a:rPr>
              <a:t>Аналитические материалы по результатам деятельности ДОУ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580063" y="3357563"/>
            <a:ext cx="3240087" cy="16557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Clr>
                <a:schemeClr val="accent1"/>
              </a:buClr>
              <a:defRPr/>
            </a:pPr>
            <a:r>
              <a:rPr lang="ru-RU" altLang="ru-RU" sz="1600" b="0" dirty="0">
                <a:solidFill>
                  <a:srgbClr val="000066"/>
                </a:solidFill>
                <a:cs typeface="Arial" charset="0"/>
              </a:rPr>
              <a:t>1. Рабочая группа</a:t>
            </a:r>
          </a:p>
          <a:p>
            <a:pPr>
              <a:buClr>
                <a:schemeClr val="accent1"/>
              </a:buClr>
              <a:defRPr/>
            </a:pPr>
            <a:r>
              <a:rPr lang="ru-RU" altLang="ru-RU" sz="1600" b="0" dirty="0">
                <a:solidFill>
                  <a:srgbClr val="000066"/>
                </a:solidFill>
                <a:cs typeface="Arial" charset="0"/>
              </a:rPr>
              <a:t>2. Анализ готовности к внедрению ФГОС ДО</a:t>
            </a:r>
          </a:p>
          <a:p>
            <a:pPr>
              <a:buClr>
                <a:schemeClr val="accent1"/>
              </a:buClr>
              <a:defRPr/>
            </a:pPr>
            <a:r>
              <a:rPr lang="ru-RU" altLang="ru-RU" sz="1600" b="0" dirty="0">
                <a:solidFill>
                  <a:srgbClr val="000066"/>
                </a:solidFill>
                <a:cs typeface="Arial" charset="0"/>
              </a:rPr>
              <a:t>3. Цели, задачи, результат</a:t>
            </a:r>
          </a:p>
          <a:p>
            <a:pPr>
              <a:buClr>
                <a:schemeClr val="accent1"/>
              </a:buClr>
              <a:defRPr/>
            </a:pPr>
            <a:r>
              <a:rPr lang="ru-RU" altLang="ru-RU" sz="1600" b="0" dirty="0">
                <a:solidFill>
                  <a:srgbClr val="000066"/>
                </a:solidFill>
                <a:cs typeface="Times New Roman" pitchFamily="18" charset="0"/>
              </a:rPr>
              <a:t>4. План мероприятий</a:t>
            </a:r>
          </a:p>
          <a:p>
            <a:pPr>
              <a:buClr>
                <a:schemeClr val="accent1"/>
              </a:buClr>
              <a:defRPr/>
            </a:pPr>
            <a:r>
              <a:rPr lang="ru-RU" altLang="ru-RU" sz="1600" b="0" dirty="0">
                <a:solidFill>
                  <a:srgbClr val="000066"/>
                </a:solidFill>
                <a:cs typeface="Times New Roman" pitchFamily="18" charset="0"/>
              </a:rPr>
              <a:t>5. Критерии оценки  результатов внедрения проекта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627313" y="5157788"/>
            <a:ext cx="2808287" cy="11509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ru-RU" altLang="ru-RU" sz="1600" b="0" dirty="0">
                <a:solidFill>
                  <a:srgbClr val="000066"/>
                </a:solidFill>
                <a:cs typeface="Arial" charset="0"/>
              </a:rPr>
              <a:t>1. Муниципальные команды по внедрению ФГОС ДО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ru-RU" altLang="ru-RU" sz="1600" b="0" dirty="0">
                <a:solidFill>
                  <a:srgbClr val="000066"/>
                </a:solidFill>
                <a:cs typeface="Arial" charset="0"/>
              </a:rPr>
              <a:t>2. Обучение команд в НИРО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580063" y="5157788"/>
            <a:ext cx="3168650" cy="7921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ru-RU" altLang="ru-RU" sz="1600" b="0" dirty="0">
                <a:solidFill>
                  <a:srgbClr val="000066"/>
                </a:solidFill>
                <a:cs typeface="Arial" charset="0"/>
              </a:rPr>
              <a:t>Не обучены специалисты и руководители ДОУ по вопросам внедрения ФГОС ДО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Номер слайда 4"/>
          <p:cNvSpPr txBox="1">
            <a:spLocks noGrp="1"/>
          </p:cNvSpPr>
          <p:nvPr/>
        </p:nvSpPr>
        <p:spPr bwMode="auto">
          <a:xfrm>
            <a:off x="7572375" y="6572250"/>
            <a:ext cx="11334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B4FF5BB-118A-407E-92D5-BBD6BC43871E}" type="slidenum">
              <a:rPr lang="ru-RU" altLang="ru-RU" sz="1400" b="0">
                <a:latin typeface="Comic Sans MS" pitchFamily="66" charset="0"/>
              </a:rPr>
              <a:pPr algn="r"/>
              <a:t>8</a:t>
            </a:fld>
            <a:endParaRPr lang="ru-RU" altLang="ru-RU" sz="1400" b="0">
              <a:latin typeface="Comic Sans MS" pitchFamily="66" charset="0"/>
            </a:endParaRPr>
          </a:p>
        </p:txBody>
      </p:sp>
      <p:sp>
        <p:nvSpPr>
          <p:cNvPr id="38" name="Rectangle 2"/>
          <p:cNvSpPr txBox="1">
            <a:spLocks noChangeArrowheads="1"/>
          </p:cNvSpPr>
          <p:nvPr/>
        </p:nvSpPr>
        <p:spPr>
          <a:xfrm>
            <a:off x="214313" y="214313"/>
            <a:ext cx="7786687" cy="28575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3200" kern="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3200" kern="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</a:br>
            <a:r>
              <a:rPr lang="ru-RU" sz="3200" kern="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3200" kern="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</a:br>
            <a:r>
              <a:rPr lang="ru-RU" sz="3200" kern="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3200" kern="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</a:br>
            <a:endParaRPr lang="ru-RU" sz="3200" kern="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7651" name="Прямоугольник 38"/>
          <p:cNvSpPr>
            <a:spLocks noChangeArrowheads="1"/>
          </p:cNvSpPr>
          <p:nvPr/>
        </p:nvSpPr>
        <p:spPr bwMode="auto">
          <a:xfrm>
            <a:off x="611188" y="0"/>
            <a:ext cx="80724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800">
                <a:solidFill>
                  <a:srgbClr val="C00000"/>
                </a:solidFill>
              </a:rPr>
              <a:t>Задание «Анализ»</a:t>
            </a:r>
          </a:p>
        </p:txBody>
      </p:sp>
      <p:graphicFrame>
        <p:nvGraphicFramePr>
          <p:cNvPr id="8225" name="Group 33"/>
          <p:cNvGraphicFramePr>
            <a:graphicFrameLocks noGrp="1"/>
          </p:cNvGraphicFramePr>
          <p:nvPr/>
        </p:nvGraphicFramePr>
        <p:xfrm>
          <a:off x="179388" y="476250"/>
          <a:ext cx="8713787" cy="5617046"/>
        </p:xfrm>
        <a:graphic>
          <a:graphicData uri="http://schemas.openxmlformats.org/drawingml/2006/table">
            <a:tbl>
              <a:tblPr/>
              <a:tblGrid>
                <a:gridCol w="360164"/>
                <a:gridCol w="2736304"/>
                <a:gridCol w="2902694"/>
                <a:gridCol w="2714625"/>
              </a:tblGrid>
              <a:tr h="82290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№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Ресурсы, условия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Имеются в наличии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 указать конкретные данные)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Отсутствуют 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 указать конкретные данные)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981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Учебно-методическое обеспечение (программы, образовательные технологии) 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012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Информационное сопровождение (работа с родителями, общественностью, СМИ)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4176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Мониторинг и контроль (способы отслеживания и оценки результатов внедрения)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348038" y="1412875"/>
            <a:ext cx="2736850" cy="10080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buClr>
                <a:schemeClr val="tx1"/>
              </a:buClr>
            </a:pPr>
            <a:r>
              <a:rPr lang="ru-RU" altLang="ru-RU" sz="1600" b="0">
                <a:solidFill>
                  <a:srgbClr val="000066"/>
                </a:solidFill>
                <a:cs typeface="Arial" charset="0"/>
              </a:rPr>
              <a:t>1.Интернет-ресурсы</a:t>
            </a:r>
          </a:p>
          <a:p>
            <a:pPr marL="342900" indent="-342900">
              <a:buClr>
                <a:schemeClr val="tx1"/>
              </a:buClr>
            </a:pPr>
            <a:r>
              <a:rPr lang="ru-RU" altLang="ru-RU" sz="1600" b="0">
                <a:solidFill>
                  <a:srgbClr val="000066"/>
                </a:solidFill>
                <a:cs typeface="Arial" charset="0"/>
              </a:rPr>
              <a:t>2. ООП, методические пособия без учета требований ФГОС ДО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227763" y="1412875"/>
            <a:ext cx="2592387" cy="19446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Clr>
                <a:schemeClr val="accent1"/>
              </a:buClr>
            </a:pPr>
            <a:r>
              <a:rPr lang="ru-RU" altLang="ru-RU" b="0">
                <a:solidFill>
                  <a:srgbClr val="000066"/>
                </a:solidFill>
                <a:cs typeface="Arial" charset="0"/>
              </a:rPr>
              <a:t>1. ООП, рабочие программы по разделам. иетодических пособия с учетом требований ФГОС ДО в определенном объеме</a:t>
            </a:r>
          </a:p>
          <a:p>
            <a:pPr>
              <a:buClr>
                <a:schemeClr val="accent1"/>
              </a:buClr>
            </a:pPr>
            <a:r>
              <a:rPr lang="ru-RU" altLang="ru-RU" b="0">
                <a:solidFill>
                  <a:srgbClr val="000066"/>
                </a:solidFill>
                <a:cs typeface="Arial" charset="0"/>
              </a:rPr>
              <a:t>2.Методический банк разработок в РМО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348038" y="3500438"/>
            <a:ext cx="2736850" cy="720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Clr>
                <a:schemeClr val="accent1"/>
              </a:buClr>
              <a:defRPr/>
            </a:pPr>
            <a:r>
              <a:rPr lang="ru-RU" altLang="ru-RU" sz="1600" b="0" dirty="0">
                <a:solidFill>
                  <a:srgbClr val="000066"/>
                </a:solidFill>
                <a:cs typeface="Arial" charset="0"/>
              </a:rPr>
              <a:t>1. Информационные стенды</a:t>
            </a:r>
          </a:p>
          <a:p>
            <a:pPr>
              <a:buClr>
                <a:schemeClr val="accent1"/>
              </a:buClr>
              <a:defRPr/>
            </a:pPr>
            <a:r>
              <a:rPr lang="ru-RU" altLang="ru-RU" sz="1600" b="0" dirty="0">
                <a:solidFill>
                  <a:srgbClr val="000066"/>
                </a:solidFill>
                <a:cs typeface="Arial" charset="0"/>
              </a:rPr>
              <a:t>2. Сайты ДОУ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227763" y="3500438"/>
            <a:ext cx="2592387" cy="720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Clr>
                <a:schemeClr val="accent1"/>
              </a:buClr>
              <a:defRPr/>
            </a:pPr>
            <a:r>
              <a:rPr lang="ru-RU" altLang="ru-RU" sz="1600" b="0" dirty="0">
                <a:solidFill>
                  <a:srgbClr val="000066"/>
                </a:solidFill>
                <a:cs typeface="Arial" charset="0"/>
              </a:rPr>
              <a:t>План информационного сопровождения введения ФГОС ДО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348038" y="4581525"/>
            <a:ext cx="2592387" cy="7191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ru-RU" altLang="ru-RU" sz="1600" b="0" dirty="0">
                <a:solidFill>
                  <a:srgbClr val="000066"/>
                </a:solidFill>
                <a:cs typeface="Arial" charset="0"/>
              </a:rPr>
              <a:t>Система мониторинга и контроля без учета требований ФГОС ДО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227763" y="4581525"/>
            <a:ext cx="2592387" cy="14398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ru-RU" altLang="ru-RU" sz="1600" b="0" dirty="0">
                <a:solidFill>
                  <a:srgbClr val="000066"/>
                </a:solidFill>
                <a:cs typeface="Arial" charset="0"/>
              </a:rPr>
              <a:t>1. Критерии диагностики результатов внедрения ФГОС ДО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ru-RU" altLang="ru-RU" sz="1600" b="0" dirty="0">
                <a:solidFill>
                  <a:srgbClr val="000066"/>
                </a:solidFill>
                <a:cs typeface="Arial" charset="0"/>
              </a:rPr>
              <a:t>2. Система мониторинга и контроля с учетом требований ФГОС ДО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Номер слайда 4"/>
          <p:cNvSpPr txBox="1">
            <a:spLocks noGrp="1"/>
          </p:cNvSpPr>
          <p:nvPr/>
        </p:nvSpPr>
        <p:spPr bwMode="auto">
          <a:xfrm>
            <a:off x="7572375" y="6572250"/>
            <a:ext cx="11334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E59D0F29-38B4-421A-B518-BF38B789CEDA}" type="slidenum">
              <a:rPr lang="ru-RU" sz="1400" b="0">
                <a:latin typeface="Comic Sans MS" pitchFamily="66" charset="0"/>
              </a:rPr>
              <a:pPr algn="r"/>
              <a:t>9</a:t>
            </a:fld>
            <a:endParaRPr lang="ru-RU" sz="1400" b="0">
              <a:latin typeface="Comic Sans MS" pitchFamily="66" charset="0"/>
            </a:endParaRPr>
          </a:p>
        </p:txBody>
      </p:sp>
      <p:sp>
        <p:nvSpPr>
          <p:cNvPr id="29698" name="Прямоугольник 38"/>
          <p:cNvSpPr>
            <a:spLocks noChangeArrowheads="1"/>
          </p:cNvSpPr>
          <p:nvPr/>
        </p:nvSpPr>
        <p:spPr bwMode="auto">
          <a:xfrm>
            <a:off x="1331913" y="0"/>
            <a:ext cx="6740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800">
                <a:solidFill>
                  <a:srgbClr val="CC3300"/>
                </a:solidFill>
              </a:rPr>
              <a:t>Задание «Проблемы»</a:t>
            </a:r>
          </a:p>
        </p:txBody>
      </p:sp>
      <p:graphicFrame>
        <p:nvGraphicFramePr>
          <p:cNvPr id="9385" name="Group 169"/>
          <p:cNvGraphicFramePr>
            <a:graphicFrameLocks noGrp="1"/>
          </p:cNvGraphicFramePr>
          <p:nvPr/>
        </p:nvGraphicFramePr>
        <p:xfrm>
          <a:off x="468313" y="692150"/>
          <a:ext cx="7993063" cy="4949066"/>
        </p:xfrm>
        <a:graphic>
          <a:graphicData uri="http://schemas.openxmlformats.org/drawingml/2006/table">
            <a:tbl>
              <a:tblPr/>
              <a:tblGrid>
                <a:gridCol w="419100"/>
                <a:gridCol w="3252788"/>
                <a:gridCol w="4321175"/>
              </a:tblGrid>
              <a:tr h="1709738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33" name="Text Box 129"/>
          <p:cNvSpPr txBox="1">
            <a:spLocks noChangeArrowheads="1"/>
          </p:cNvSpPr>
          <p:nvPr/>
        </p:nvSpPr>
        <p:spPr bwMode="auto">
          <a:xfrm>
            <a:off x="1816100" y="4637088"/>
            <a:ext cx="184150" cy="320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ru-RU"/>
          </a:p>
        </p:txBody>
      </p:sp>
      <p:sp>
        <p:nvSpPr>
          <p:cNvPr id="9349" name="Text Box 133"/>
          <p:cNvSpPr txBox="1">
            <a:spLocks noChangeArrowheads="1"/>
          </p:cNvSpPr>
          <p:nvPr/>
        </p:nvSpPr>
        <p:spPr bwMode="auto">
          <a:xfrm>
            <a:off x="971550" y="765175"/>
            <a:ext cx="1512888" cy="320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>
                <a:solidFill>
                  <a:srgbClr val="CC3300"/>
                </a:solidFill>
              </a:rPr>
              <a:t>Проблема</a:t>
            </a:r>
            <a:endParaRPr lang="ru-RU"/>
          </a:p>
        </p:txBody>
      </p:sp>
      <p:sp>
        <p:nvSpPr>
          <p:cNvPr id="9353" name="Text Box 137"/>
          <p:cNvSpPr txBox="1">
            <a:spLocks noChangeArrowheads="1"/>
          </p:cNvSpPr>
          <p:nvPr/>
        </p:nvSpPr>
        <p:spPr bwMode="auto">
          <a:xfrm>
            <a:off x="1042988" y="1052513"/>
            <a:ext cx="3024187" cy="1235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/>
              <a:t>– </a:t>
            </a:r>
            <a:r>
              <a:rPr lang="ru-RU">
                <a:solidFill>
                  <a:srgbClr val="000066"/>
                </a:solidFill>
              </a:rPr>
              <a:t>это несоответствие, противоречие между реальным состоянием объекта и его идеальным (желаемым) состоянием</a:t>
            </a:r>
          </a:p>
        </p:txBody>
      </p:sp>
      <p:sp>
        <p:nvSpPr>
          <p:cNvPr id="9355" name="Text Box 139"/>
          <p:cNvSpPr txBox="1">
            <a:spLocks noChangeArrowheads="1"/>
          </p:cNvSpPr>
          <p:nvPr/>
        </p:nvSpPr>
        <p:spPr bwMode="auto">
          <a:xfrm>
            <a:off x="4211638" y="765175"/>
            <a:ext cx="4176712" cy="320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>
                <a:solidFill>
                  <a:srgbClr val="CC3300"/>
                </a:solidFill>
              </a:rPr>
              <a:t>Причина возникновения проблемы </a:t>
            </a:r>
            <a:endParaRPr lang="ru-RU"/>
          </a:p>
        </p:txBody>
      </p:sp>
      <p:sp>
        <p:nvSpPr>
          <p:cNvPr id="9356" name="Text Box 140"/>
          <p:cNvSpPr txBox="1">
            <a:spLocks noChangeArrowheads="1"/>
          </p:cNvSpPr>
          <p:nvPr/>
        </p:nvSpPr>
        <p:spPr bwMode="auto">
          <a:xfrm>
            <a:off x="4211638" y="1196975"/>
            <a:ext cx="4103687" cy="777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>
                <a:solidFill>
                  <a:srgbClr val="000066"/>
                </a:solidFill>
              </a:rPr>
              <a:t>явление, действие которого вызывает, определяет, изменяет, производит или влечёт за собой проблему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49" grpId="0"/>
      <p:bldP spid="9353" grpId="0"/>
      <p:bldP spid="9355" grpId="0"/>
      <p:bldP spid="9356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4865</TotalTime>
  <Words>2092</Words>
  <Application>Microsoft Office PowerPoint</Application>
  <PresentationFormat>Экран (4:3)</PresentationFormat>
  <Paragraphs>520</Paragraphs>
  <Slides>19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Углы</vt:lpstr>
      <vt:lpstr>Организационно-управленческое проектирование внедрения ФГОС ДО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Нижегородский институт развития образования    Экономические аспекты образования: (надпредметный блок)</dc:title>
  <dc:creator>User</dc:creator>
  <cp:lastModifiedBy>Марина</cp:lastModifiedBy>
  <cp:revision>408</cp:revision>
  <cp:lastPrinted>2016-02-16T11:19:58Z</cp:lastPrinted>
  <dcterms:created xsi:type="dcterms:W3CDTF">2010-01-11T09:36:55Z</dcterms:created>
  <dcterms:modified xsi:type="dcterms:W3CDTF">2016-03-09T05:29:12Z</dcterms:modified>
</cp:coreProperties>
</file>